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6" r:id="rId3"/>
    <p:sldId id="265" r:id="rId4"/>
    <p:sldId id="293" r:id="rId5"/>
    <p:sldId id="260" r:id="rId6"/>
    <p:sldId id="294" r:id="rId7"/>
    <p:sldId id="258" r:id="rId8"/>
    <p:sldId id="278" r:id="rId9"/>
    <p:sldId id="279" r:id="rId10"/>
    <p:sldId id="289" r:id="rId11"/>
    <p:sldId id="280" r:id="rId12"/>
    <p:sldId id="281" r:id="rId13"/>
    <p:sldId id="282" r:id="rId14"/>
    <p:sldId id="295" r:id="rId15"/>
    <p:sldId id="285" r:id="rId16"/>
    <p:sldId id="287" r:id="rId17"/>
    <p:sldId id="288" r:id="rId18"/>
    <p:sldId id="261"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D6AE6-8BED-49FB-A556-D732ACC41BF8}" type="datetimeFigureOut">
              <a:rPr lang="es-ES" smtClean="0"/>
              <a:pPr/>
              <a:t>14/04/2011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93161-0F83-4EED-9B82-460B7F51347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2693161-0F83-4EED-9B82-460B7F513478}"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15EFE7D-85CE-495D-8ADF-27C7BF2106C6}" type="datetimeFigureOut">
              <a:rPr lang="es-ES"/>
              <a:pPr>
                <a:defRPr/>
              </a:pPr>
              <a:t>14/04/2011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D043B92-CA41-4E12-906B-A56D0094ECD6}" type="slidenum">
              <a:rPr lang="es-ES"/>
              <a:pPr>
                <a:defRPr/>
              </a:pPr>
              <a:t>‹Nº›</a:t>
            </a:fld>
            <a:endParaRPr lang="es-E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BC62AD2-E11C-4E0A-94EE-BCA0673BAD79}" type="datetimeFigureOut">
              <a:rPr lang="es-ES"/>
              <a:pPr>
                <a:defRPr/>
              </a:pPr>
              <a:t>14/04/2011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2402FAE-8158-42B8-B283-93D56374F5BA}" type="slidenum">
              <a:rPr lang="es-ES"/>
              <a:pPr>
                <a:defRPr/>
              </a:pPr>
              <a:t>‹Nº›</a:t>
            </a:fld>
            <a:endParaRPr lang="es-E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ECC0744-7B04-4B64-9EE2-E46A8B2BB64A}" type="datetimeFigureOut">
              <a:rPr lang="es-ES"/>
              <a:pPr>
                <a:defRPr/>
              </a:pPr>
              <a:t>14/04/2011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94B0B9A-E788-4011-ADD6-69022B061DA4}" type="slidenum">
              <a:rPr lang="es-ES"/>
              <a:pPr>
                <a:defRPr/>
              </a:pPr>
              <a:t>‹Nº›</a:t>
            </a:fld>
            <a:endParaRPr lang="es-E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59DE8BC-D633-44E8-ACAA-CE634042B70F}" type="datetimeFigureOut">
              <a:rPr lang="es-ES"/>
              <a:pPr>
                <a:defRPr/>
              </a:pPr>
              <a:t>14/04/2011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483DEF8-F9BE-4B3D-A5B3-B55491651923}" type="slidenum">
              <a:rPr lang="es-ES"/>
              <a:pPr>
                <a:defRPr/>
              </a:pPr>
              <a:t>‹Nº›</a:t>
            </a:fld>
            <a:endParaRPr lang="es-E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72EFC32-78D0-4509-A144-83E4590981E1}" type="datetimeFigureOut">
              <a:rPr lang="es-ES"/>
              <a:pPr>
                <a:defRPr/>
              </a:pPr>
              <a:t>14/04/2011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6790451-C667-494C-9DCC-B5724986412E}" type="slidenum">
              <a:rPr lang="es-ES"/>
              <a:pPr>
                <a:defRPr/>
              </a:pPr>
              <a:t>‹Nº›</a:t>
            </a:fld>
            <a:endParaRPr lang="es-ES"/>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914BFF1-9380-4F98-98E0-B157F61F917B}" type="datetimeFigureOut">
              <a:rPr lang="es-ES"/>
              <a:pPr>
                <a:defRPr/>
              </a:pPr>
              <a:t>14/04/2011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654A238-0442-4EB0-A663-CC5CAA7BBAAE}" type="slidenum">
              <a:rPr lang="es-ES"/>
              <a:pPr>
                <a:defRPr/>
              </a:pPr>
              <a:t>‹Nº›</a:t>
            </a:fld>
            <a:endParaRPr lang="es-E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4F3D3A4A-611A-48D8-B557-23AC3D03C9EA}" type="datetimeFigureOut">
              <a:rPr lang="es-ES"/>
              <a:pPr>
                <a:defRPr/>
              </a:pPr>
              <a:t>14/04/2011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5CEC11F1-E39C-4FC1-8AEC-606495013ADB}" type="slidenum">
              <a:rPr lang="es-ES"/>
              <a:pPr>
                <a:defRPr/>
              </a:pPr>
              <a:t>‹Nº›</a:t>
            </a:fld>
            <a:endParaRPr lang="es-E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F632D09-52D5-4E7D-94C5-9E2D3E693E91}" type="datetimeFigureOut">
              <a:rPr lang="es-ES"/>
              <a:pPr>
                <a:defRPr/>
              </a:pPr>
              <a:t>14/04/2011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0E1E1701-109D-45AA-8B64-A847BA301CEF}" type="slidenum">
              <a:rPr lang="es-ES"/>
              <a:pPr>
                <a:defRPr/>
              </a:pPr>
              <a:t>‹Nº›</a:t>
            </a:fld>
            <a:endParaRPr lang="es-E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1B76165-694D-474E-9B90-E2761FE8E202}" type="datetimeFigureOut">
              <a:rPr lang="es-ES"/>
              <a:pPr>
                <a:defRPr/>
              </a:pPr>
              <a:t>14/04/2011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94264BC-7FEB-44AA-8B9E-AE008CF0B22C}" type="slidenum">
              <a:rPr lang="es-ES"/>
              <a:pPr>
                <a:defRPr/>
              </a:pPr>
              <a:t>‹Nº›</a:t>
            </a:fld>
            <a:endParaRPr lang="es-E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E5C055-C173-4E8D-BBB2-C305404148F5}" type="datetimeFigureOut">
              <a:rPr lang="es-ES"/>
              <a:pPr>
                <a:defRPr/>
              </a:pPr>
              <a:t>14/04/2011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F701BE0-F78E-403D-81C2-FFF96B59ACE2}" type="slidenum">
              <a:rPr lang="es-ES"/>
              <a:pPr>
                <a:defRPr/>
              </a:pPr>
              <a:t>‹Nº›</a:t>
            </a:fld>
            <a:endParaRPr lang="es-E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9685E61-6458-4A15-9162-B67E33D0639D}" type="datetimeFigureOut">
              <a:rPr lang="es-ES"/>
              <a:pPr>
                <a:defRPr/>
              </a:pPr>
              <a:t>14/04/2011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2457B1B-E15B-4DAA-BBE1-4A56B3A1E177}" type="slidenum">
              <a:rPr lang="es-ES"/>
              <a:pPr>
                <a:defRPr/>
              </a:pPr>
              <a:t>‹Nº›</a:t>
            </a:fld>
            <a:endParaRPr lang="es-E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743A060-C4E5-42D4-97AE-BB7C7870BC49}" type="datetimeFigureOut">
              <a:rPr lang="es-ES"/>
              <a:pPr>
                <a:defRPr/>
              </a:pPr>
              <a:t>14/04/2011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69467FE-D392-4A11-B29D-05C00995F23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versailles_gard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Rectángulo"/>
          <p:cNvSpPr/>
          <p:nvPr/>
        </p:nvSpPr>
        <p:spPr>
          <a:xfrm>
            <a:off x="2051720" y="1916832"/>
            <a:ext cx="5177571" cy="923330"/>
          </a:xfrm>
          <a:prstGeom prst="rect">
            <a:avLst/>
          </a:prstGeom>
          <a:noFill/>
        </p:spPr>
        <p:txBody>
          <a:bodyPr wrap="none">
            <a:spAutoFit/>
          </a:bodyPr>
          <a:lstStyle/>
          <a:p>
            <a:pPr algn="ctr" fontAlgn="auto">
              <a:spcBef>
                <a:spcPts val="0"/>
              </a:spcBef>
              <a:spcAft>
                <a:spcPts val="0"/>
              </a:spcAft>
              <a:defRPr/>
            </a:pPr>
            <a:r>
              <a:rPr lang="es-ES" sz="5400" b="1" dirty="0" err="1">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n-lt"/>
              </a:rPr>
              <a:t>Où</a:t>
            </a:r>
            <a:r>
              <a:rPr lang="es-ES" sz="5400" b="1" dirty="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n-lt"/>
              </a:rPr>
              <a:t> </a:t>
            </a:r>
            <a:r>
              <a:rPr lang="es-ES" sz="54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n-lt"/>
              </a:rPr>
              <a:t>se </a:t>
            </a:r>
            <a:r>
              <a:rPr lang="es-ES" sz="5400" b="1" dirty="0" err="1"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n-lt"/>
              </a:rPr>
              <a:t>trouve</a:t>
            </a:r>
            <a:r>
              <a:rPr lang="es-ES" sz="54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n-lt"/>
              </a:rPr>
              <a:t>-t-</a:t>
            </a:r>
            <a:r>
              <a:rPr lang="es-ES" sz="5400" b="1" dirty="0" err="1"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n-lt"/>
              </a:rPr>
              <a:t>il</a:t>
            </a:r>
            <a:r>
              <a:rPr lang="es-ES" sz="54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n-lt"/>
              </a:rPr>
              <a:t>?</a:t>
            </a:r>
            <a:endParaRPr lang="es-ES" sz="5400" b="1" dirty="0">
              <a:ln w="900" cmpd="sng">
                <a:solidFill>
                  <a:schemeClr val="accent1">
                    <a:satMod val="190000"/>
                    <a:alpha val="55000"/>
                  </a:schemeClr>
                </a:solidFill>
                <a:prstDash val="solid"/>
              </a:ln>
              <a:solidFill>
                <a:schemeClr val="accent1">
                  <a:satMod val="200000"/>
                  <a:tint val="3000"/>
                </a:schemeClr>
              </a:solidFill>
              <a:effectLst>
                <a:glow rad="228600">
                  <a:schemeClr val="accent3">
                    <a:satMod val="175000"/>
                    <a:alpha val="40000"/>
                  </a:schemeClr>
                </a:glow>
                <a:innerShdw blurRad="101600" dist="76200" dir="5400000">
                  <a:schemeClr val="accent1">
                    <a:satMod val="190000"/>
                    <a:tint val="100000"/>
                    <a:alpha val="74000"/>
                  </a:schemeClr>
                </a:innerShdw>
              </a:effectLst>
              <a:latin typeface="+mn-lt"/>
            </a:endParaRPr>
          </a:p>
        </p:txBody>
      </p:sp>
      <p:pic>
        <p:nvPicPr>
          <p:cNvPr id="8194" name="Picture 2"/>
          <p:cNvPicPr>
            <a:picLocks noChangeAspect="1" noChangeArrowheads="1"/>
          </p:cNvPicPr>
          <p:nvPr/>
        </p:nvPicPr>
        <p:blipFill>
          <a:blip r:embed="rId3" cstate="print"/>
          <a:srcRect l="18900" t="40634" r="23220" b="10226"/>
          <a:stretch>
            <a:fillRect/>
          </a:stretch>
        </p:blipFill>
        <p:spPr bwMode="auto">
          <a:xfrm>
            <a:off x="1475656" y="2924944"/>
            <a:ext cx="6257400" cy="3320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Rectángulo"/>
          <p:cNvSpPr/>
          <p:nvPr/>
        </p:nvSpPr>
        <p:spPr>
          <a:xfrm>
            <a:off x="1187624" y="404664"/>
            <a:ext cx="7488832" cy="769441"/>
          </a:xfrm>
          <a:prstGeom prst="rect">
            <a:avLst/>
          </a:prstGeom>
        </p:spPr>
        <p:txBody>
          <a:bodyPr wrap="square">
            <a:spAutoFit/>
          </a:bodyPr>
          <a:lstStyle/>
          <a:p>
            <a:pPr algn="ctr" fontAlgn="auto">
              <a:spcBef>
                <a:spcPts val="0"/>
              </a:spcBef>
              <a:spcAft>
                <a:spcPts val="0"/>
              </a:spcAft>
              <a:defRPr/>
            </a:pPr>
            <a:r>
              <a:rPr lang="es-ES" sz="4400" dirty="0" err="1"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reflection blurRad="6350" stA="55000" endA="50" endPos="85000" dir="5400000" sy="-100000" algn="bl" rotWithShape="0"/>
                </a:effectLst>
              </a:rPr>
              <a:t>C</a:t>
            </a:r>
            <a:r>
              <a:rPr lang="es-ES" sz="4400" b="1" dirty="0" err="1"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reflection blurRad="6350" stA="55000" endA="50" endPos="85000" dir="5400000" sy="-100000" algn="bl" rotWithShape="0"/>
                </a:effectLst>
              </a:rPr>
              <a:t>hâteau</a:t>
            </a:r>
            <a:r>
              <a:rPr lang="es-ES"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reflection blurRad="6350" stA="55000" endA="50" endPos="85000" dir="5400000" sy="-100000" algn="bl" rotWithShape="0"/>
                </a:effectLst>
              </a:rPr>
              <a:t> </a:t>
            </a:r>
            <a:r>
              <a:rPr lang="es-ES" sz="44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reflection blurRad="6350" stA="55000" endA="50" endPos="85000" dir="5400000" sy="-100000" algn="bl" rotWithShape="0"/>
                </a:effectLst>
              </a:rPr>
              <a:t>de </a:t>
            </a:r>
            <a:r>
              <a:rPr lang="es-ES" sz="4400" b="1" dirty="0" err="1"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reflection blurRad="6350" stA="55000" endA="50" endPos="85000" dir="5400000" sy="-100000" algn="bl" rotWithShape="0"/>
                </a:effectLst>
              </a:rPr>
              <a:t>Versailles</a:t>
            </a:r>
            <a:endParaRPr lang="es-ES" sz="4400" b="1" dirty="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reflection blurRad="6350" stA="55000" endA="50" endPos="85000" dir="5400000" sy="-100000" algn="bl" rotWithShape="0"/>
              </a:effectLst>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www.trucospc.info/public/Fantasia/z-Estela%20dorada.JPG"/>
          <p:cNvPicPr>
            <a:picLocks noChangeAspect="1" noChangeArrowheads="1"/>
          </p:cNvPicPr>
          <p:nvPr/>
        </p:nvPicPr>
        <p:blipFill>
          <a:blip r:embed="rId2" cstate="print"/>
          <a:srcRect/>
          <a:stretch>
            <a:fillRect/>
          </a:stretch>
        </p:blipFill>
        <p:spPr bwMode="auto">
          <a:xfrm>
            <a:off x="2" y="0"/>
            <a:ext cx="9143998" cy="6858000"/>
          </a:xfrm>
          <a:prstGeom prst="rect">
            <a:avLst/>
          </a:prstGeom>
          <a:noFill/>
        </p:spPr>
      </p:pic>
      <p:pic>
        <p:nvPicPr>
          <p:cNvPr id="20482" name="Picture 2"/>
          <p:cNvPicPr>
            <a:picLocks noChangeAspect="1" noChangeArrowheads="1"/>
          </p:cNvPicPr>
          <p:nvPr/>
        </p:nvPicPr>
        <p:blipFill>
          <a:blip r:embed="rId3" cstate="print"/>
          <a:srcRect l="32184" t="30240" r="33560" b="8186"/>
          <a:stretch>
            <a:fillRect/>
          </a:stretch>
        </p:blipFill>
        <p:spPr bwMode="auto">
          <a:xfrm>
            <a:off x="0" y="-3314"/>
            <a:ext cx="6012160" cy="6861314"/>
          </a:xfrm>
          <a:prstGeom prst="rect">
            <a:avLst/>
          </a:prstGeom>
          <a:noFill/>
          <a:ln w="9525">
            <a:noFill/>
            <a:miter lim="800000"/>
            <a:headEnd/>
            <a:tailEnd/>
          </a:ln>
        </p:spPr>
      </p:pic>
      <p:sp>
        <p:nvSpPr>
          <p:cNvPr id="20483" name="1 Rectángulo"/>
          <p:cNvSpPr>
            <a:spLocks noChangeArrowheads="1"/>
          </p:cNvSpPr>
          <p:nvPr/>
        </p:nvSpPr>
        <p:spPr bwMode="auto">
          <a:xfrm>
            <a:off x="6084168" y="2348880"/>
            <a:ext cx="2771800" cy="1938992"/>
          </a:xfrm>
          <a:prstGeom prst="rect">
            <a:avLst/>
          </a:prstGeom>
          <a:noFill/>
          <a:ln w="9525">
            <a:noFill/>
            <a:miter lim="800000"/>
            <a:headEnd/>
            <a:tailEnd/>
          </a:ln>
        </p:spPr>
        <p:txBody>
          <a:bodyPr wrap="square">
            <a:spAutoFit/>
          </a:bodyPr>
          <a:lstStyle/>
          <a:p>
            <a:r>
              <a:rPr lang="fr-FR" sz="2000" b="1" dirty="0">
                <a:latin typeface="Calibri" pitchFamily="34" charset="0"/>
              </a:rPr>
              <a:t>Donnant sur le parterre du Midi, le Grand Appartement de la Reine est symétrique du Grand Appartement du Roi. </a:t>
            </a:r>
          </a:p>
        </p:txBody>
      </p:sp>
      <p:sp>
        <p:nvSpPr>
          <p:cNvPr id="20484" name="2 Rectángulo"/>
          <p:cNvSpPr>
            <a:spLocks noChangeArrowheads="1"/>
          </p:cNvSpPr>
          <p:nvPr/>
        </p:nvSpPr>
        <p:spPr bwMode="auto">
          <a:xfrm>
            <a:off x="5962650" y="1340768"/>
            <a:ext cx="3001838" cy="830997"/>
          </a:xfrm>
          <a:prstGeom prst="rect">
            <a:avLst/>
          </a:prstGeom>
          <a:noFill/>
          <a:ln w="9525">
            <a:noFill/>
            <a:miter lim="800000"/>
            <a:headEnd/>
            <a:tailEnd/>
          </a:ln>
        </p:spPr>
        <p:txBody>
          <a:bodyPr wrap="square">
            <a:spAutoFit/>
          </a:bodyPr>
          <a:lstStyle/>
          <a:p>
            <a:pPr algn="ctr"/>
            <a:r>
              <a:rPr lang="fr-FR" sz="2400" b="1" u="sng" dirty="0">
                <a:latin typeface="Calibri" pitchFamily="34" charset="0"/>
              </a:rPr>
              <a:t>Grand appartement de la Reine</a:t>
            </a: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25987" t="33075" r="27354" b="11171"/>
          <a:stretch>
            <a:fillRect/>
          </a:stretch>
        </p:blipFill>
        <p:spPr bwMode="auto">
          <a:xfrm>
            <a:off x="0" y="0"/>
            <a:ext cx="9144000" cy="6858000"/>
          </a:xfrm>
          <a:prstGeom prst="rect">
            <a:avLst/>
          </a:prstGeom>
          <a:noFill/>
          <a:ln w="9525">
            <a:noFill/>
            <a:miter lim="800000"/>
            <a:headEnd/>
            <a:tailEnd/>
          </a:ln>
        </p:spPr>
      </p:pic>
      <p:sp>
        <p:nvSpPr>
          <p:cNvPr id="21507" name="1 Rectángulo"/>
          <p:cNvSpPr>
            <a:spLocks noChangeArrowheads="1"/>
          </p:cNvSpPr>
          <p:nvPr/>
        </p:nvSpPr>
        <p:spPr bwMode="auto">
          <a:xfrm>
            <a:off x="251520" y="1556792"/>
            <a:ext cx="2952328" cy="4462760"/>
          </a:xfrm>
          <a:prstGeom prst="rect">
            <a:avLst/>
          </a:prstGeom>
          <a:noFill/>
          <a:ln w="9525">
            <a:noFill/>
            <a:miter lim="800000"/>
            <a:headEnd/>
            <a:tailEnd/>
          </a:ln>
        </p:spPr>
        <p:txBody>
          <a:bodyPr wrap="square">
            <a:spAutoFit/>
          </a:bodyPr>
          <a:lstStyle/>
          <a:p>
            <a:r>
              <a:rPr lang="fr-FR" sz="2400" b="1" u="sng" dirty="0">
                <a:latin typeface="Arial" pitchFamily="34" charset="0"/>
                <a:cs typeface="Arial" pitchFamily="34" charset="0"/>
              </a:rPr>
              <a:t>La Chapelle royale</a:t>
            </a:r>
          </a:p>
          <a:p>
            <a:r>
              <a:rPr lang="fr-FR" sz="2000" b="1" dirty="0">
                <a:latin typeface="Arial" pitchFamily="34" charset="0"/>
                <a:cs typeface="Arial" pitchFamily="34" charset="0"/>
              </a:rPr>
              <a:t>Dans la monarchie française, le roi est l’élu de Dieu et par son sacre il devient son « lieutenant » sur terre. Les peintures et les sculptures de la chapelle de Versailles rappellent cette idée dans un cycle qui part de la nef et aboutit à la tribune où se tenait le roi.</a:t>
            </a: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http://noticias.vuelosbaratos.es/wp-content/uploads/2008/08/vuelos-ciel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2530" name="4 Rectángulo"/>
          <p:cNvSpPr>
            <a:spLocks noChangeArrowheads="1"/>
          </p:cNvSpPr>
          <p:nvPr/>
        </p:nvSpPr>
        <p:spPr bwMode="auto">
          <a:xfrm>
            <a:off x="251520" y="2060848"/>
            <a:ext cx="3140603" cy="3693319"/>
          </a:xfrm>
          <a:prstGeom prst="rect">
            <a:avLst/>
          </a:prstGeom>
          <a:noFill/>
          <a:ln w="9525">
            <a:noFill/>
            <a:miter lim="800000"/>
            <a:headEnd/>
            <a:tailEnd/>
          </a:ln>
        </p:spPr>
        <p:txBody>
          <a:bodyPr wrap="none">
            <a:spAutoFit/>
          </a:bodyPr>
          <a:lstStyle/>
          <a:p>
            <a:r>
              <a:rPr lang="es-ES" b="1" dirty="0" smtClean="0">
                <a:latin typeface="Century Gothic" pitchFamily="34" charset="0"/>
              </a:rPr>
              <a:t>*-Le </a:t>
            </a:r>
            <a:r>
              <a:rPr lang="es-ES" b="1" dirty="0" err="1">
                <a:latin typeface="Century Gothic" pitchFamily="34" charset="0"/>
              </a:rPr>
              <a:t>Bassin</a:t>
            </a:r>
            <a:r>
              <a:rPr lang="es-ES" b="1" dirty="0">
                <a:latin typeface="Century Gothic" pitchFamily="34" charset="0"/>
              </a:rPr>
              <a:t> de Latone</a:t>
            </a:r>
          </a:p>
          <a:p>
            <a:r>
              <a:rPr lang="es-ES" b="1" dirty="0" smtClean="0">
                <a:latin typeface="Century Gothic" pitchFamily="34" charset="0"/>
              </a:rPr>
              <a:t>-Le </a:t>
            </a:r>
            <a:r>
              <a:rPr lang="es-ES" b="1" dirty="0" err="1">
                <a:latin typeface="Century Gothic" pitchFamily="34" charset="0"/>
              </a:rPr>
              <a:t>Bassin</a:t>
            </a:r>
            <a:r>
              <a:rPr lang="es-ES" b="1" dirty="0">
                <a:latin typeface="Century Gothic" pitchFamily="34" charset="0"/>
              </a:rPr>
              <a:t> de </a:t>
            </a:r>
            <a:r>
              <a:rPr lang="es-ES" b="1" dirty="0" err="1">
                <a:latin typeface="Century Gothic" pitchFamily="34" charset="0"/>
              </a:rPr>
              <a:t>Bacchus</a:t>
            </a:r>
            <a:endParaRPr lang="es-ES" b="1" dirty="0">
              <a:latin typeface="Century Gothic" pitchFamily="34" charset="0"/>
            </a:endParaRPr>
          </a:p>
          <a:p>
            <a:r>
              <a:rPr lang="es-ES" b="1" dirty="0" smtClean="0">
                <a:latin typeface="Century Gothic" pitchFamily="34" charset="0"/>
              </a:rPr>
              <a:t>-</a:t>
            </a:r>
            <a:r>
              <a:rPr lang="es-ES" b="1" dirty="0" err="1" smtClean="0">
                <a:latin typeface="Century Gothic" pitchFamily="34" charset="0"/>
              </a:rPr>
              <a:t>Bassin</a:t>
            </a:r>
            <a:r>
              <a:rPr lang="es-ES" b="1" dirty="0" smtClean="0">
                <a:latin typeface="Century Gothic" pitchFamily="34" charset="0"/>
              </a:rPr>
              <a:t> </a:t>
            </a:r>
            <a:r>
              <a:rPr lang="es-ES" b="1" dirty="0">
                <a:latin typeface="Century Gothic" pitchFamily="34" charset="0"/>
              </a:rPr>
              <a:t>du </a:t>
            </a:r>
            <a:r>
              <a:rPr lang="es-ES" b="1" dirty="0" err="1">
                <a:latin typeface="Century Gothic" pitchFamily="34" charset="0"/>
              </a:rPr>
              <a:t>Miroir</a:t>
            </a:r>
            <a:endParaRPr lang="es-ES" b="1" dirty="0">
              <a:latin typeface="Century Gothic" pitchFamily="34" charset="0"/>
            </a:endParaRPr>
          </a:p>
          <a:p>
            <a:r>
              <a:rPr lang="es-ES" b="1" dirty="0" smtClean="0">
                <a:latin typeface="Century Gothic" pitchFamily="34" charset="0"/>
              </a:rPr>
              <a:t>-</a:t>
            </a:r>
            <a:r>
              <a:rPr lang="es-ES" b="1" dirty="0" err="1" smtClean="0">
                <a:latin typeface="Century Gothic" pitchFamily="34" charset="0"/>
              </a:rPr>
              <a:t>Bassin</a:t>
            </a:r>
            <a:r>
              <a:rPr lang="es-ES" b="1" dirty="0" smtClean="0">
                <a:latin typeface="Century Gothic" pitchFamily="34" charset="0"/>
              </a:rPr>
              <a:t> </a:t>
            </a:r>
            <a:r>
              <a:rPr lang="es-ES" b="1" dirty="0">
                <a:latin typeface="Century Gothic" pitchFamily="34" charset="0"/>
              </a:rPr>
              <a:t>de </a:t>
            </a:r>
            <a:r>
              <a:rPr lang="es-ES" b="1" dirty="0" err="1">
                <a:latin typeface="Century Gothic" pitchFamily="34" charset="0"/>
              </a:rPr>
              <a:t>Saturne</a:t>
            </a:r>
            <a:endParaRPr lang="es-ES" b="1" dirty="0">
              <a:latin typeface="Century Gothic" pitchFamily="34" charset="0"/>
            </a:endParaRPr>
          </a:p>
          <a:p>
            <a:r>
              <a:rPr lang="es-ES" b="1" dirty="0" smtClean="0">
                <a:latin typeface="Century Gothic" pitchFamily="34" charset="0"/>
              </a:rPr>
              <a:t>*-Le </a:t>
            </a:r>
            <a:r>
              <a:rPr lang="es-ES" b="1" dirty="0" err="1">
                <a:latin typeface="Century Gothic" pitchFamily="34" charset="0"/>
              </a:rPr>
              <a:t>Bassin</a:t>
            </a:r>
            <a:r>
              <a:rPr lang="es-ES" b="1" dirty="0">
                <a:latin typeface="Century Gothic" pitchFamily="34" charset="0"/>
              </a:rPr>
              <a:t> </a:t>
            </a:r>
            <a:r>
              <a:rPr lang="es-ES" b="1" dirty="0" err="1">
                <a:latin typeface="Century Gothic" pitchFamily="34" charset="0"/>
              </a:rPr>
              <a:t>d’Apollon</a:t>
            </a:r>
            <a:r>
              <a:rPr lang="es-ES" b="1" dirty="0">
                <a:latin typeface="Century Gothic" pitchFamily="34" charset="0"/>
              </a:rPr>
              <a:t> </a:t>
            </a:r>
          </a:p>
          <a:p>
            <a:r>
              <a:rPr lang="es-ES" b="1" dirty="0" smtClean="0">
                <a:latin typeface="Century Gothic" pitchFamily="34" charset="0"/>
              </a:rPr>
              <a:t>-</a:t>
            </a:r>
            <a:r>
              <a:rPr lang="es-ES" b="1" dirty="0" err="1" smtClean="0">
                <a:latin typeface="Century Gothic" pitchFamily="34" charset="0"/>
              </a:rPr>
              <a:t>Bassin</a:t>
            </a:r>
            <a:r>
              <a:rPr lang="es-ES" b="1" dirty="0" smtClean="0">
                <a:latin typeface="Century Gothic" pitchFamily="34" charset="0"/>
              </a:rPr>
              <a:t> </a:t>
            </a:r>
            <a:r>
              <a:rPr lang="es-ES" b="1" dirty="0">
                <a:latin typeface="Century Gothic" pitchFamily="34" charset="0"/>
              </a:rPr>
              <a:t>de Flore</a:t>
            </a:r>
          </a:p>
          <a:p>
            <a:r>
              <a:rPr lang="es-ES" b="1" dirty="0" smtClean="0">
                <a:latin typeface="Century Gothic" pitchFamily="34" charset="0"/>
              </a:rPr>
              <a:t>-Le </a:t>
            </a:r>
            <a:r>
              <a:rPr lang="es-ES" b="1" dirty="0" err="1">
                <a:latin typeface="Century Gothic" pitchFamily="34" charset="0"/>
              </a:rPr>
              <a:t>Bassin</a:t>
            </a:r>
            <a:r>
              <a:rPr lang="es-ES" b="1" dirty="0">
                <a:latin typeface="Century Gothic" pitchFamily="34" charset="0"/>
              </a:rPr>
              <a:t> de </a:t>
            </a:r>
            <a:r>
              <a:rPr lang="es-ES" b="1" dirty="0" err="1">
                <a:latin typeface="Century Gothic" pitchFamily="34" charset="0"/>
              </a:rPr>
              <a:t>Cérès</a:t>
            </a:r>
            <a:endParaRPr lang="es-ES" b="1" dirty="0">
              <a:latin typeface="Century Gothic" pitchFamily="34" charset="0"/>
            </a:endParaRPr>
          </a:p>
          <a:p>
            <a:r>
              <a:rPr lang="es-ES" b="1" dirty="0" smtClean="0">
                <a:latin typeface="Century Gothic" pitchFamily="34" charset="0"/>
              </a:rPr>
              <a:t>-Le </a:t>
            </a:r>
            <a:r>
              <a:rPr lang="es-ES" b="1" dirty="0" err="1">
                <a:latin typeface="Century Gothic" pitchFamily="34" charset="0"/>
              </a:rPr>
              <a:t>Bassin</a:t>
            </a:r>
            <a:r>
              <a:rPr lang="es-ES" b="1" dirty="0">
                <a:latin typeface="Century Gothic" pitchFamily="34" charset="0"/>
              </a:rPr>
              <a:t> de </a:t>
            </a:r>
            <a:r>
              <a:rPr lang="es-ES" b="1" dirty="0" err="1">
                <a:latin typeface="Century Gothic" pitchFamily="34" charset="0"/>
              </a:rPr>
              <a:t>Neptune</a:t>
            </a:r>
            <a:endParaRPr lang="es-ES" b="1" dirty="0">
              <a:latin typeface="Century Gothic" pitchFamily="34" charset="0"/>
            </a:endParaRPr>
          </a:p>
          <a:p>
            <a:r>
              <a:rPr lang="es-ES" b="1" dirty="0" smtClean="0">
                <a:latin typeface="Century Gothic" pitchFamily="34" charset="0"/>
              </a:rPr>
              <a:t>*-Le </a:t>
            </a:r>
            <a:r>
              <a:rPr lang="es-ES" b="1" dirty="0" err="1">
                <a:latin typeface="Century Gothic" pitchFamily="34" charset="0"/>
              </a:rPr>
              <a:t>Bassin</a:t>
            </a:r>
            <a:r>
              <a:rPr lang="es-ES" b="1" dirty="0">
                <a:latin typeface="Century Gothic" pitchFamily="34" charset="0"/>
              </a:rPr>
              <a:t> du </a:t>
            </a:r>
            <a:r>
              <a:rPr lang="es-ES" b="1" dirty="0" err="1">
                <a:latin typeface="Century Gothic" pitchFamily="34" charset="0"/>
              </a:rPr>
              <a:t>Dragon</a:t>
            </a:r>
            <a:endParaRPr lang="es-ES" b="1" dirty="0">
              <a:latin typeface="Century Gothic" pitchFamily="34" charset="0"/>
            </a:endParaRPr>
          </a:p>
          <a:p>
            <a:r>
              <a:rPr lang="es-ES" b="1" dirty="0" smtClean="0">
                <a:latin typeface="Century Gothic" pitchFamily="34" charset="0"/>
              </a:rPr>
              <a:t>-</a:t>
            </a:r>
            <a:r>
              <a:rPr lang="es-ES" b="1" dirty="0" err="1" smtClean="0">
                <a:latin typeface="Century Gothic" pitchFamily="34" charset="0"/>
              </a:rPr>
              <a:t>Bassin</a:t>
            </a:r>
            <a:r>
              <a:rPr lang="es-ES" b="1" dirty="0" smtClean="0">
                <a:latin typeface="Century Gothic" pitchFamily="34" charset="0"/>
              </a:rPr>
              <a:t> </a:t>
            </a:r>
            <a:r>
              <a:rPr lang="es-ES" b="1" dirty="0">
                <a:latin typeface="Century Gothic" pitchFamily="34" charset="0"/>
              </a:rPr>
              <a:t>des </a:t>
            </a:r>
            <a:r>
              <a:rPr lang="es-ES" b="1" dirty="0" err="1">
                <a:latin typeface="Century Gothic" pitchFamily="34" charset="0"/>
              </a:rPr>
              <a:t>Nymphes</a:t>
            </a:r>
            <a:endParaRPr lang="es-ES" b="1" dirty="0">
              <a:latin typeface="Century Gothic" pitchFamily="34" charset="0"/>
            </a:endParaRPr>
          </a:p>
          <a:p>
            <a:r>
              <a:rPr lang="fr-FR" b="1" dirty="0" smtClean="0">
                <a:latin typeface="Century Gothic" pitchFamily="34" charset="0"/>
              </a:rPr>
              <a:t>*-Le </a:t>
            </a:r>
            <a:r>
              <a:rPr lang="fr-FR" b="1" dirty="0">
                <a:latin typeface="Century Gothic" pitchFamily="34" charset="0"/>
              </a:rPr>
              <a:t>Bassin de la Pyramide</a:t>
            </a:r>
          </a:p>
          <a:p>
            <a:endParaRPr lang="es-ES" b="1" dirty="0">
              <a:latin typeface="Century Gothic" pitchFamily="34" charset="0"/>
            </a:endParaRPr>
          </a:p>
          <a:p>
            <a:endParaRPr lang="es-ES" b="1" dirty="0">
              <a:latin typeface="Calibri" pitchFamily="34" charset="0"/>
            </a:endParaRPr>
          </a:p>
        </p:txBody>
      </p:sp>
      <p:pic>
        <p:nvPicPr>
          <p:cNvPr id="22531" name="Picture 5" descr="Bassin de Latone"/>
          <p:cNvPicPr>
            <a:picLocks noChangeAspect="1" noChangeArrowheads="1"/>
          </p:cNvPicPr>
          <p:nvPr/>
        </p:nvPicPr>
        <p:blipFill>
          <a:blip r:embed="rId4" cstate="print"/>
          <a:srcRect/>
          <a:stretch>
            <a:fillRect/>
          </a:stretch>
        </p:blipFill>
        <p:spPr bwMode="auto">
          <a:xfrm>
            <a:off x="3203848" y="1124744"/>
            <a:ext cx="5544616" cy="4943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2" name="Picture 7" descr="Le bassin d'Apollon"/>
          <p:cNvPicPr>
            <a:picLocks noChangeAspect="1" noChangeArrowheads="1"/>
          </p:cNvPicPr>
          <p:nvPr/>
        </p:nvPicPr>
        <p:blipFill>
          <a:blip r:embed="rId5" cstate="print"/>
          <a:srcRect/>
          <a:stretch>
            <a:fillRect/>
          </a:stretch>
        </p:blipFill>
        <p:spPr bwMode="auto">
          <a:xfrm>
            <a:off x="3203848" y="1257300"/>
            <a:ext cx="5715000" cy="56007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2533" name="Picture 9" descr="Bassin du Dragon"/>
          <p:cNvPicPr>
            <a:picLocks noChangeAspect="1" noChangeArrowheads="1"/>
          </p:cNvPicPr>
          <p:nvPr/>
        </p:nvPicPr>
        <p:blipFill>
          <a:blip r:embed="rId6" cstate="print"/>
          <a:srcRect/>
          <a:stretch>
            <a:fillRect/>
          </a:stretch>
        </p:blipFill>
        <p:spPr bwMode="auto">
          <a:xfrm>
            <a:off x="3563888" y="1412776"/>
            <a:ext cx="5319464" cy="5213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2534" name="Picture 11" descr="Fontaine de la Pyramide"/>
          <p:cNvPicPr>
            <a:picLocks noChangeAspect="1" noChangeArrowheads="1"/>
          </p:cNvPicPr>
          <p:nvPr/>
        </p:nvPicPr>
        <p:blipFill>
          <a:blip r:embed="rId7" cstate="print"/>
          <a:srcRect/>
          <a:stretch>
            <a:fillRect/>
          </a:stretch>
        </p:blipFill>
        <p:spPr bwMode="auto">
          <a:xfrm>
            <a:off x="3371850" y="1200150"/>
            <a:ext cx="5772150" cy="5657850"/>
          </a:xfrm>
          <a:prstGeom prst="rect">
            <a:avLst/>
          </a:prstGeom>
          <a:noFill/>
          <a:ln w="9525">
            <a:noFill/>
            <a:miter lim="800000"/>
            <a:headEnd/>
            <a:tailEnd/>
          </a:ln>
          <a:effectLst>
            <a:softEdge rad="635000"/>
          </a:effectLst>
        </p:spPr>
      </p:pic>
      <p:sp>
        <p:nvSpPr>
          <p:cNvPr id="7" name="6 Rectángulo"/>
          <p:cNvSpPr/>
          <p:nvPr/>
        </p:nvSpPr>
        <p:spPr>
          <a:xfrm>
            <a:off x="971600" y="188640"/>
            <a:ext cx="3357009" cy="923330"/>
          </a:xfrm>
          <a:prstGeom prst="rect">
            <a:avLst/>
          </a:prstGeom>
          <a:noFill/>
        </p:spPr>
        <p:txBody>
          <a:bodyPr wrap="none" lIns="91440" tIns="45720" rIns="91440" bIns="45720">
            <a:spAutoFit/>
          </a:bodyPr>
          <a:lstStyle/>
          <a:p>
            <a:pPr algn="ctr"/>
            <a:r>
              <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Les </a:t>
            </a:r>
            <a:r>
              <a:rPr lang="es-E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Bassins</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Effect transition="in" filter="fade">
                                      <p:cBhvr>
                                        <p:cTn id="9" dur="500"/>
                                        <p:tgtEl>
                                          <p:spTgt spid="22531"/>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nodeType="clickEffect">
                                  <p:stCondLst>
                                    <p:cond delay="0"/>
                                  </p:stCondLst>
                                  <p:childTnLst>
                                    <p:anim calcmode="lin" valueType="num">
                                      <p:cBhvr>
                                        <p:cTn id="13" dur="500"/>
                                        <p:tgtEl>
                                          <p:spTgt spid="22531"/>
                                        </p:tgtEl>
                                        <p:attrNameLst>
                                          <p:attrName>ppt_w</p:attrName>
                                        </p:attrNameLst>
                                      </p:cBhvr>
                                      <p:tavLst>
                                        <p:tav tm="0">
                                          <p:val>
                                            <p:strVal val="ppt_w"/>
                                          </p:val>
                                        </p:tav>
                                        <p:tav tm="100000">
                                          <p:val>
                                            <p:fltVal val="0"/>
                                          </p:val>
                                        </p:tav>
                                      </p:tavLst>
                                    </p:anim>
                                    <p:anim calcmode="lin" valueType="num">
                                      <p:cBhvr>
                                        <p:cTn id="14" dur="500"/>
                                        <p:tgtEl>
                                          <p:spTgt spid="22531"/>
                                        </p:tgtEl>
                                        <p:attrNameLst>
                                          <p:attrName>ppt_h</p:attrName>
                                        </p:attrNameLst>
                                      </p:cBhvr>
                                      <p:tavLst>
                                        <p:tav tm="0">
                                          <p:val>
                                            <p:strVal val="ppt_h"/>
                                          </p:val>
                                        </p:tav>
                                        <p:tav tm="100000">
                                          <p:val>
                                            <p:fltVal val="0"/>
                                          </p:val>
                                        </p:tav>
                                      </p:tavLst>
                                    </p:anim>
                                    <p:set>
                                      <p:cBhvr>
                                        <p:cTn id="15" dur="1" fill="hold">
                                          <p:stCondLst>
                                            <p:cond delay="499"/>
                                          </p:stCondLst>
                                        </p:cTn>
                                        <p:tgtEl>
                                          <p:spTgt spid="22531"/>
                                        </p:tgtEl>
                                        <p:attrNameLst>
                                          <p:attrName>style.visibility</p:attrName>
                                        </p:attrNameLst>
                                      </p:cBhvr>
                                      <p:to>
                                        <p:strVal val="hidden"/>
                                      </p:to>
                                    </p:set>
                                  </p:childTnLst>
                                </p:cTn>
                              </p:par>
                              <p:par>
                                <p:cTn id="16" presetID="53" presetClass="entr" presetSubtype="0" fill="hold" nodeType="with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p:cTn id="18" dur="500" fill="hold"/>
                                        <p:tgtEl>
                                          <p:spTgt spid="22532"/>
                                        </p:tgtEl>
                                        <p:attrNameLst>
                                          <p:attrName>ppt_w</p:attrName>
                                        </p:attrNameLst>
                                      </p:cBhvr>
                                      <p:tavLst>
                                        <p:tav tm="0">
                                          <p:val>
                                            <p:fltVal val="0"/>
                                          </p:val>
                                        </p:tav>
                                        <p:tav tm="100000">
                                          <p:val>
                                            <p:strVal val="#ppt_w"/>
                                          </p:val>
                                        </p:tav>
                                      </p:tavLst>
                                    </p:anim>
                                    <p:anim calcmode="lin" valueType="num">
                                      <p:cBhvr>
                                        <p:cTn id="19" dur="500" fill="hold"/>
                                        <p:tgtEl>
                                          <p:spTgt spid="22532"/>
                                        </p:tgtEl>
                                        <p:attrNameLst>
                                          <p:attrName>ppt_h</p:attrName>
                                        </p:attrNameLst>
                                      </p:cBhvr>
                                      <p:tavLst>
                                        <p:tav tm="0">
                                          <p:val>
                                            <p:fltVal val="0"/>
                                          </p:val>
                                        </p:tav>
                                        <p:tav tm="100000">
                                          <p:val>
                                            <p:strVal val="#ppt_h"/>
                                          </p:val>
                                        </p:tav>
                                      </p:tavLst>
                                    </p:anim>
                                    <p:animEffect transition="in" filter="fade">
                                      <p:cBhvr>
                                        <p:cTn id="20" dur="500"/>
                                        <p:tgtEl>
                                          <p:spTgt spid="22532"/>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nodeType="clickEffect">
                                  <p:stCondLst>
                                    <p:cond delay="0"/>
                                  </p:stCondLst>
                                  <p:childTnLst>
                                    <p:anim calcmode="lin" valueType="num">
                                      <p:cBhvr>
                                        <p:cTn id="24" dur="500"/>
                                        <p:tgtEl>
                                          <p:spTgt spid="22532"/>
                                        </p:tgtEl>
                                        <p:attrNameLst>
                                          <p:attrName>ppt_w</p:attrName>
                                        </p:attrNameLst>
                                      </p:cBhvr>
                                      <p:tavLst>
                                        <p:tav tm="0">
                                          <p:val>
                                            <p:strVal val="ppt_w"/>
                                          </p:val>
                                        </p:tav>
                                        <p:tav tm="100000">
                                          <p:val>
                                            <p:fltVal val="0"/>
                                          </p:val>
                                        </p:tav>
                                      </p:tavLst>
                                    </p:anim>
                                    <p:anim calcmode="lin" valueType="num">
                                      <p:cBhvr>
                                        <p:cTn id="25" dur="500"/>
                                        <p:tgtEl>
                                          <p:spTgt spid="22532"/>
                                        </p:tgtEl>
                                        <p:attrNameLst>
                                          <p:attrName>ppt_h</p:attrName>
                                        </p:attrNameLst>
                                      </p:cBhvr>
                                      <p:tavLst>
                                        <p:tav tm="0">
                                          <p:val>
                                            <p:strVal val="ppt_h"/>
                                          </p:val>
                                        </p:tav>
                                        <p:tav tm="100000">
                                          <p:val>
                                            <p:fltVal val="0"/>
                                          </p:val>
                                        </p:tav>
                                      </p:tavLst>
                                    </p:anim>
                                    <p:set>
                                      <p:cBhvr>
                                        <p:cTn id="26" dur="1" fill="hold">
                                          <p:stCondLst>
                                            <p:cond delay="499"/>
                                          </p:stCondLst>
                                        </p:cTn>
                                        <p:tgtEl>
                                          <p:spTgt spid="22532"/>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22533"/>
                                        </p:tgtEl>
                                        <p:attrNameLst>
                                          <p:attrName>style.visibility</p:attrName>
                                        </p:attrNameLst>
                                      </p:cBhvr>
                                      <p:to>
                                        <p:strVal val="visible"/>
                                      </p:to>
                                    </p:set>
                                    <p:anim calcmode="lin" valueType="num">
                                      <p:cBhvr>
                                        <p:cTn id="29" dur="500" fill="hold"/>
                                        <p:tgtEl>
                                          <p:spTgt spid="22533"/>
                                        </p:tgtEl>
                                        <p:attrNameLst>
                                          <p:attrName>ppt_w</p:attrName>
                                        </p:attrNameLst>
                                      </p:cBhvr>
                                      <p:tavLst>
                                        <p:tav tm="0">
                                          <p:val>
                                            <p:fltVal val="0"/>
                                          </p:val>
                                        </p:tav>
                                        <p:tav tm="100000">
                                          <p:val>
                                            <p:strVal val="#ppt_w"/>
                                          </p:val>
                                        </p:tav>
                                      </p:tavLst>
                                    </p:anim>
                                    <p:anim calcmode="lin" valueType="num">
                                      <p:cBhvr>
                                        <p:cTn id="30" dur="500" fill="hold"/>
                                        <p:tgtEl>
                                          <p:spTgt spid="22533"/>
                                        </p:tgtEl>
                                        <p:attrNameLst>
                                          <p:attrName>ppt_h</p:attrName>
                                        </p:attrNameLst>
                                      </p:cBhvr>
                                      <p:tavLst>
                                        <p:tav tm="0">
                                          <p:val>
                                            <p:fltVal val="0"/>
                                          </p:val>
                                        </p:tav>
                                        <p:tav tm="100000">
                                          <p:val>
                                            <p:strVal val="#ppt_h"/>
                                          </p:val>
                                        </p:tav>
                                      </p:tavLst>
                                    </p:anim>
                                    <p:animEffect transition="in" filter="fade">
                                      <p:cBhvr>
                                        <p:cTn id="31" dur="500"/>
                                        <p:tgtEl>
                                          <p:spTgt spid="22533"/>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xit" presetSubtype="32" fill="hold" nodeType="clickEffect">
                                  <p:stCondLst>
                                    <p:cond delay="0"/>
                                  </p:stCondLst>
                                  <p:childTnLst>
                                    <p:anim calcmode="lin" valueType="num">
                                      <p:cBhvr>
                                        <p:cTn id="35" dur="500"/>
                                        <p:tgtEl>
                                          <p:spTgt spid="22533"/>
                                        </p:tgtEl>
                                        <p:attrNameLst>
                                          <p:attrName>ppt_w</p:attrName>
                                        </p:attrNameLst>
                                      </p:cBhvr>
                                      <p:tavLst>
                                        <p:tav tm="0">
                                          <p:val>
                                            <p:strVal val="ppt_w"/>
                                          </p:val>
                                        </p:tav>
                                        <p:tav tm="100000">
                                          <p:val>
                                            <p:fltVal val="0"/>
                                          </p:val>
                                        </p:tav>
                                      </p:tavLst>
                                    </p:anim>
                                    <p:anim calcmode="lin" valueType="num">
                                      <p:cBhvr>
                                        <p:cTn id="36" dur="500"/>
                                        <p:tgtEl>
                                          <p:spTgt spid="22533"/>
                                        </p:tgtEl>
                                        <p:attrNameLst>
                                          <p:attrName>ppt_h</p:attrName>
                                        </p:attrNameLst>
                                      </p:cBhvr>
                                      <p:tavLst>
                                        <p:tav tm="0">
                                          <p:val>
                                            <p:strVal val="ppt_h"/>
                                          </p:val>
                                        </p:tav>
                                        <p:tav tm="100000">
                                          <p:val>
                                            <p:fltVal val="0"/>
                                          </p:val>
                                        </p:tav>
                                      </p:tavLst>
                                    </p:anim>
                                    <p:set>
                                      <p:cBhvr>
                                        <p:cTn id="37" dur="1" fill="hold">
                                          <p:stCondLst>
                                            <p:cond delay="499"/>
                                          </p:stCondLst>
                                        </p:cTn>
                                        <p:tgtEl>
                                          <p:spTgt spid="22533"/>
                                        </p:tgtEl>
                                        <p:attrNameLst>
                                          <p:attrName>style.visibility</p:attrName>
                                        </p:attrNameLst>
                                      </p:cBhvr>
                                      <p:to>
                                        <p:strVal val="hidden"/>
                                      </p:to>
                                    </p:set>
                                  </p:childTnLst>
                                </p:cTn>
                              </p:par>
                              <p:par>
                                <p:cTn id="38" presetID="53" presetClass="entr" presetSubtype="0" fill="hold" nodeType="withEffect">
                                  <p:stCondLst>
                                    <p:cond delay="0"/>
                                  </p:stCondLst>
                                  <p:childTnLst>
                                    <p:set>
                                      <p:cBhvr>
                                        <p:cTn id="39" dur="1" fill="hold">
                                          <p:stCondLst>
                                            <p:cond delay="0"/>
                                          </p:stCondLst>
                                        </p:cTn>
                                        <p:tgtEl>
                                          <p:spTgt spid="22534"/>
                                        </p:tgtEl>
                                        <p:attrNameLst>
                                          <p:attrName>style.visibility</p:attrName>
                                        </p:attrNameLst>
                                      </p:cBhvr>
                                      <p:to>
                                        <p:strVal val="visible"/>
                                      </p:to>
                                    </p:set>
                                    <p:anim calcmode="lin" valueType="num">
                                      <p:cBhvr>
                                        <p:cTn id="40" dur="500" fill="hold"/>
                                        <p:tgtEl>
                                          <p:spTgt spid="22534"/>
                                        </p:tgtEl>
                                        <p:attrNameLst>
                                          <p:attrName>ppt_w</p:attrName>
                                        </p:attrNameLst>
                                      </p:cBhvr>
                                      <p:tavLst>
                                        <p:tav tm="0">
                                          <p:val>
                                            <p:fltVal val="0"/>
                                          </p:val>
                                        </p:tav>
                                        <p:tav tm="100000">
                                          <p:val>
                                            <p:strVal val="#ppt_w"/>
                                          </p:val>
                                        </p:tav>
                                      </p:tavLst>
                                    </p:anim>
                                    <p:anim calcmode="lin" valueType="num">
                                      <p:cBhvr>
                                        <p:cTn id="41" dur="500" fill="hold"/>
                                        <p:tgtEl>
                                          <p:spTgt spid="22534"/>
                                        </p:tgtEl>
                                        <p:attrNameLst>
                                          <p:attrName>ppt_h</p:attrName>
                                        </p:attrNameLst>
                                      </p:cBhvr>
                                      <p:tavLst>
                                        <p:tav tm="0">
                                          <p:val>
                                            <p:fltVal val="0"/>
                                          </p:val>
                                        </p:tav>
                                        <p:tav tm="100000">
                                          <p:val>
                                            <p:strVal val="#ppt_h"/>
                                          </p:val>
                                        </p:tav>
                                      </p:tavLst>
                                    </p:anim>
                                    <p:animEffect transition="in" filter="fade">
                                      <p:cBhvr>
                                        <p:cTn id="42" dur="500"/>
                                        <p:tgtEl>
                                          <p:spTgt spid="22534"/>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nodeType="clickEffect">
                                  <p:stCondLst>
                                    <p:cond delay="0"/>
                                  </p:stCondLst>
                                  <p:childTnLst>
                                    <p:anim calcmode="lin" valueType="num">
                                      <p:cBhvr>
                                        <p:cTn id="46" dur="500"/>
                                        <p:tgtEl>
                                          <p:spTgt spid="22534"/>
                                        </p:tgtEl>
                                        <p:attrNameLst>
                                          <p:attrName>ppt_w</p:attrName>
                                        </p:attrNameLst>
                                      </p:cBhvr>
                                      <p:tavLst>
                                        <p:tav tm="0">
                                          <p:val>
                                            <p:strVal val="ppt_w"/>
                                          </p:val>
                                        </p:tav>
                                        <p:tav tm="100000">
                                          <p:val>
                                            <p:fltVal val="0"/>
                                          </p:val>
                                        </p:tav>
                                      </p:tavLst>
                                    </p:anim>
                                    <p:anim calcmode="lin" valueType="num">
                                      <p:cBhvr>
                                        <p:cTn id="47" dur="500"/>
                                        <p:tgtEl>
                                          <p:spTgt spid="22534"/>
                                        </p:tgtEl>
                                        <p:attrNameLst>
                                          <p:attrName>ppt_h</p:attrName>
                                        </p:attrNameLst>
                                      </p:cBhvr>
                                      <p:tavLst>
                                        <p:tav tm="0">
                                          <p:val>
                                            <p:strVal val="ppt_h"/>
                                          </p:val>
                                        </p:tav>
                                        <p:tav tm="100000">
                                          <p:val>
                                            <p:fltVal val="0"/>
                                          </p:val>
                                        </p:tav>
                                      </p:tavLst>
                                    </p:anim>
                                    <p:set>
                                      <p:cBhvr>
                                        <p:cTn id="48" dur="1" fill="hold">
                                          <p:stCondLst>
                                            <p:cond delay="499"/>
                                          </p:stCondLst>
                                        </p:cTn>
                                        <p:tgtEl>
                                          <p:spTgt spid="225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Le Grand Canal"/>
          <p:cNvPicPr>
            <a:picLocks noChangeAspect="1" noChangeArrowheads="1"/>
          </p:cNvPicPr>
          <p:nvPr/>
        </p:nvPicPr>
        <p:blipFill>
          <a:blip r:embed="rId2" cstate="print"/>
          <a:srcRect/>
          <a:stretch>
            <a:fillRect/>
          </a:stretch>
        </p:blipFill>
        <p:spPr bwMode="auto">
          <a:xfrm>
            <a:off x="0" y="0"/>
            <a:ext cx="9144000" cy="6881258"/>
          </a:xfrm>
          <a:prstGeom prst="rect">
            <a:avLst/>
          </a:prstGeom>
          <a:noFill/>
          <a:ln w="9525">
            <a:noFill/>
            <a:miter lim="800000"/>
            <a:headEnd/>
            <a:tailEnd/>
          </a:ln>
        </p:spPr>
      </p:pic>
      <p:sp>
        <p:nvSpPr>
          <p:cNvPr id="6" name="5 Rectángulo"/>
          <p:cNvSpPr/>
          <p:nvPr/>
        </p:nvSpPr>
        <p:spPr>
          <a:xfrm>
            <a:off x="2267744" y="188640"/>
            <a:ext cx="4489563" cy="923330"/>
          </a:xfrm>
          <a:prstGeom prst="rect">
            <a:avLst/>
          </a:prstGeom>
          <a:noFill/>
        </p:spPr>
        <p:txBody>
          <a:bodyPr wrap="none" lIns="91440" tIns="45720" rIns="91440" bIns="45720">
            <a:spAutoFit/>
          </a:bodyPr>
          <a:lstStyle/>
          <a:p>
            <a:pPr algn="ctr"/>
            <a:r>
              <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Le Grand Canal</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3 Rectángulo"/>
          <p:cNvSpPr/>
          <p:nvPr/>
        </p:nvSpPr>
        <p:spPr>
          <a:xfrm>
            <a:off x="3059832" y="4437112"/>
            <a:ext cx="1656184" cy="1938992"/>
          </a:xfrm>
          <a:prstGeom prst="rect">
            <a:avLst/>
          </a:prstGeom>
          <a:noFill/>
        </p:spPr>
        <p:txBody>
          <a:bodyPr wrap="square" lIns="91440" tIns="45720" rIns="91440" bIns="45720">
            <a:spAutoFit/>
          </a:bodyPr>
          <a:lstStyle/>
          <a:p>
            <a:pPr algn="ctr"/>
            <a:r>
              <a:rPr lang="es-E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 tapis </a:t>
            </a:r>
            <a:r>
              <a:rPr lang="es-ES" sz="40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vert</a:t>
            </a:r>
            <a:endParaRPr lang="es-E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e Parterre d'Eau"/>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Rectángulo"/>
          <p:cNvSpPr>
            <a:spLocks noChangeArrowheads="1"/>
          </p:cNvSpPr>
          <p:nvPr/>
        </p:nvSpPr>
        <p:spPr bwMode="auto">
          <a:xfrm>
            <a:off x="1763688" y="476672"/>
            <a:ext cx="5638210" cy="1015663"/>
          </a:xfrm>
          <a:prstGeom prst="rect">
            <a:avLst/>
          </a:prstGeom>
          <a:noFill/>
          <a:ln w="9525">
            <a:noFill/>
            <a:miter lim="800000"/>
            <a:headEnd/>
            <a:tailEnd/>
          </a:ln>
        </p:spPr>
        <p:txBody>
          <a:bodyPr wrap="none">
            <a:spAutoFit/>
          </a:bodyPr>
          <a:lstStyle/>
          <a:p>
            <a:r>
              <a:rPr lang="es-E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Le Parterre </a:t>
            </a:r>
            <a:r>
              <a:rPr lang="es-ES" sz="6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d’Eau</a:t>
            </a:r>
            <a:endParaRPr lang="es-E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endParaRPr>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esacademic.com/pictures/eswiki/79/Oranger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3 Rectángulo"/>
          <p:cNvSpPr/>
          <p:nvPr/>
        </p:nvSpPr>
        <p:spPr>
          <a:xfrm>
            <a:off x="1547664" y="404664"/>
            <a:ext cx="3486660" cy="923330"/>
          </a:xfrm>
          <a:prstGeom prst="rect">
            <a:avLst/>
          </a:prstGeom>
          <a:noFill/>
        </p:spPr>
        <p:txBody>
          <a:bodyPr wrap="none" lIns="91440" tIns="45720" rIns="91440" bIns="45720">
            <a:spAutoFit/>
          </a:bodyPr>
          <a:lstStyle/>
          <a:p>
            <a:pPr algn="ctr"/>
            <a:r>
              <a:rPr lang="es-E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L'Orangerie</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routard.com/images_contenu/communaute/photos/publi/025/pt242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6" name="3 Rectángulo"/>
          <p:cNvSpPr>
            <a:spLocks noChangeArrowheads="1"/>
          </p:cNvSpPr>
          <p:nvPr/>
        </p:nvSpPr>
        <p:spPr bwMode="auto">
          <a:xfrm>
            <a:off x="827584" y="5157192"/>
            <a:ext cx="6552728" cy="1323439"/>
          </a:xfrm>
          <a:prstGeom prst="rect">
            <a:avLst/>
          </a:prstGeom>
          <a:noFill/>
          <a:ln w="9525">
            <a:noFill/>
            <a:miter lim="800000"/>
            <a:headEnd/>
            <a:tailEnd/>
          </a:ln>
        </p:spPr>
        <p:txBody>
          <a:bodyPr wrap="square">
            <a:spAutoFit/>
          </a:bodyPr>
          <a:lstStyle/>
          <a:p>
            <a:r>
              <a:rPr lang="fr-FR" sz="2000" b="1" dirty="0">
                <a:solidFill>
                  <a:schemeClr val="bg1"/>
                </a:solidFill>
                <a:latin typeface="Calibri" pitchFamily="34" charset="0"/>
              </a:rPr>
              <a:t>Louis XIV avait fait construire en 1670 pour y fuir les fastes de la Cour et y abriter ses amours avec Mme de Montespan. Le Grand Trianon est sans doute l’ensemble de bâtiments le plus raffiné de tout le domaine de Versailles.</a:t>
            </a:r>
          </a:p>
        </p:txBody>
      </p:sp>
      <p:sp>
        <p:nvSpPr>
          <p:cNvPr id="5" name="4 Rectángulo"/>
          <p:cNvSpPr/>
          <p:nvPr/>
        </p:nvSpPr>
        <p:spPr>
          <a:xfrm>
            <a:off x="2699792" y="620688"/>
            <a:ext cx="5079212" cy="923330"/>
          </a:xfrm>
          <a:prstGeom prst="rect">
            <a:avLst/>
          </a:prstGeom>
          <a:noFill/>
        </p:spPr>
        <p:txBody>
          <a:bodyPr wrap="none" lIns="91440" tIns="45720" rIns="91440" bIns="45720">
            <a:spAutoFit/>
          </a:bodyPr>
          <a:lstStyle/>
          <a:p>
            <a:pPr algn="ctr"/>
            <a:r>
              <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Le Grand </a:t>
            </a:r>
            <a:r>
              <a:rPr lang="es-E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Trianon</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upload.wikimedia.org/wikipedia/commons/5/5c/Marie_Antoinette_amusement_at_Versaill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699" name="1 Rectángulo"/>
          <p:cNvSpPr>
            <a:spLocks noChangeArrowheads="1"/>
          </p:cNvSpPr>
          <p:nvPr/>
        </p:nvSpPr>
        <p:spPr bwMode="auto">
          <a:xfrm>
            <a:off x="2051720" y="4437112"/>
            <a:ext cx="6048672" cy="1323439"/>
          </a:xfrm>
          <a:prstGeom prst="rect">
            <a:avLst/>
          </a:prstGeom>
          <a:noFill/>
          <a:ln w="9525">
            <a:noFill/>
            <a:miter lim="800000"/>
            <a:headEnd/>
            <a:tailEnd/>
          </a:ln>
        </p:spPr>
        <p:txBody>
          <a:bodyPr wrap="square">
            <a:spAutoFit/>
          </a:bodyPr>
          <a:lstStyle/>
          <a:p>
            <a:r>
              <a:rPr lang="fr-FR" sz="2000" b="1" dirty="0">
                <a:solidFill>
                  <a:schemeClr val="bg1"/>
                </a:solidFill>
                <a:latin typeface="Calibri" pitchFamily="34" charset="0"/>
              </a:rPr>
              <a:t>Du Petit Trianon aux jardins de la Reine dévoile toute l’intimité de Marie-Antoinette. L’épouse de Louis XVI aimait retrouver en ces lieux les plaisirs d’une vie simple et champêtre, loin des fastes de Versailles</a:t>
            </a:r>
            <a:endParaRPr lang="es-ES" sz="2000" b="1" dirty="0">
              <a:solidFill>
                <a:schemeClr val="bg1"/>
              </a:solidFill>
              <a:latin typeface="Calibri" pitchFamily="34" charset="0"/>
            </a:endParaRPr>
          </a:p>
        </p:txBody>
      </p:sp>
      <p:sp>
        <p:nvSpPr>
          <p:cNvPr id="5" name="4 Rectángulo"/>
          <p:cNvSpPr/>
          <p:nvPr/>
        </p:nvSpPr>
        <p:spPr>
          <a:xfrm>
            <a:off x="1835696" y="0"/>
            <a:ext cx="5196424" cy="1754326"/>
          </a:xfrm>
          <a:prstGeom prst="rect">
            <a:avLst/>
          </a:prstGeom>
          <a:noFill/>
        </p:spPr>
        <p:txBody>
          <a:bodyPr wrap="none" lIns="91440" tIns="45720" rIns="91440" bIns="45720">
            <a:spAutoFit/>
          </a:bodyPr>
          <a:lstStyle/>
          <a:p>
            <a:pPr algn="ctr"/>
            <a:r>
              <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Le </a:t>
            </a:r>
            <a:r>
              <a:rPr lang="es-E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Domaine</a:t>
            </a:r>
            <a:r>
              <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 de</a:t>
            </a:r>
            <a:br>
              <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br>
            <a:r>
              <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Marie-</a:t>
            </a:r>
            <a:r>
              <a:rPr lang="es-E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Antoinette</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2" cstate="print"/>
          <a:srcRect l="10332" t="30240" r="41827" b="14365"/>
          <a:stretch>
            <a:fillRect/>
          </a:stretch>
        </p:blipFill>
        <p:spPr bwMode="auto">
          <a:xfrm>
            <a:off x="1763688" y="0"/>
            <a:ext cx="5052053" cy="378904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18717" t="31736" r="45663" b="17035"/>
          <a:stretch>
            <a:fillRect/>
          </a:stretch>
        </p:blipFill>
        <p:spPr bwMode="auto">
          <a:xfrm>
            <a:off x="4355976" y="2852935"/>
            <a:ext cx="4788024" cy="411751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14926" t="31184" r="42120" b="14951"/>
          <a:stretch>
            <a:fillRect/>
          </a:stretch>
        </p:blipFill>
        <p:spPr bwMode="auto">
          <a:xfrm>
            <a:off x="0" y="3284984"/>
            <a:ext cx="4330928" cy="3573016"/>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iografiasyvidas.com/monografia/luis_xiv/fotos/luis_xiv_10.jpg"/>
          <p:cNvPicPr>
            <a:picLocks noChangeAspect="1" noChangeArrowheads="1"/>
          </p:cNvPicPr>
          <p:nvPr/>
        </p:nvPicPr>
        <p:blipFill>
          <a:blip r:embed="rId2" cstate="print"/>
          <a:srcRect/>
          <a:stretch>
            <a:fillRect/>
          </a:stretch>
        </p:blipFill>
        <p:spPr bwMode="auto">
          <a:xfrm>
            <a:off x="0" y="-60325"/>
            <a:ext cx="9144000" cy="6918325"/>
          </a:xfrm>
          <a:prstGeom prst="rect">
            <a:avLst/>
          </a:prstGeom>
          <a:noFill/>
          <a:ln w="9525">
            <a:noFill/>
            <a:miter lim="800000"/>
            <a:headEnd/>
            <a:tailEnd/>
          </a:ln>
        </p:spPr>
      </p:pic>
      <p:pic>
        <p:nvPicPr>
          <p:cNvPr id="23556" name="Picture 4" descr="http://1.bp.blogspot.com/_dhudfNC4C6E/SnNCJMpjDWI/AAAAAAAAI4M/E2zbwU2wOlk/s400/luis-xiii.jpg"/>
          <p:cNvPicPr>
            <a:picLocks noChangeAspect="1" noChangeArrowheads="1"/>
          </p:cNvPicPr>
          <p:nvPr/>
        </p:nvPicPr>
        <p:blipFill>
          <a:blip r:embed="rId3" cstate="print"/>
          <a:srcRect/>
          <a:stretch>
            <a:fillRect/>
          </a:stretch>
        </p:blipFill>
        <p:spPr bwMode="auto">
          <a:xfrm>
            <a:off x="1886101" y="2636912"/>
            <a:ext cx="2099034" cy="2895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558" name="Picture 6" descr="http://www.biografiasyvidas.com/biografia/l/fotos/luis_xiv.jpg"/>
          <p:cNvPicPr>
            <a:picLocks noChangeAspect="1" noChangeArrowheads="1"/>
          </p:cNvPicPr>
          <p:nvPr/>
        </p:nvPicPr>
        <p:blipFill>
          <a:blip r:embed="rId4" cstate="print"/>
          <a:srcRect r="9677"/>
          <a:stretch>
            <a:fillRect/>
          </a:stretch>
        </p:blipFill>
        <p:spPr bwMode="auto">
          <a:xfrm>
            <a:off x="4932040" y="2708920"/>
            <a:ext cx="2645072" cy="2428911"/>
          </a:xfrm>
          <a:prstGeom prst="rect">
            <a:avLst/>
          </a:prstGeom>
          <a:noFill/>
          <a:scene3d>
            <a:camera prst="perspectiveHeroicExtremeLeftFacing"/>
            <a:lightRig rig="threePt" dir="t"/>
          </a:scene3d>
          <a:sp3d>
            <a:bevelT prst="relaxedInset"/>
          </a:sp3d>
        </p:spPr>
      </p:pic>
      <p:sp>
        <p:nvSpPr>
          <p:cNvPr id="4104" name="Rectangle 13"/>
          <p:cNvSpPr>
            <a:spLocks noChangeArrowheads="1"/>
          </p:cNvSpPr>
          <p:nvPr/>
        </p:nvSpPr>
        <p:spPr bwMode="auto">
          <a:xfrm>
            <a:off x="250825" y="4763"/>
            <a:ext cx="8893175" cy="1322387"/>
          </a:xfrm>
          <a:prstGeom prst="rect">
            <a:avLst/>
          </a:prstGeom>
          <a:noFill/>
          <a:ln w="9525">
            <a:noFill/>
            <a:miter lim="800000"/>
            <a:headEnd/>
            <a:tailEnd/>
          </a:ln>
        </p:spPr>
        <p:txBody>
          <a:bodyPr anchor="ctr">
            <a:spAutoFit/>
          </a:bodyPr>
          <a:lstStyle/>
          <a:p>
            <a:pPr fontAlgn="t"/>
            <a:r>
              <a:rPr lang="fr-FR" sz="1600" b="1">
                <a:solidFill>
                  <a:srgbClr val="000000"/>
                </a:solidFill>
                <a:cs typeface="Times New Roman" pitchFamily="18" charset="0"/>
              </a:rPr>
              <a:t>Son origine remonte à 1623 lorsque Louis XIII ordonna la construction d'un pavillon de chasse. Plus tard, dans 1661 son fils, le jeune Louis XIV chargea son architecte Louis Le Van embellissement et l'extension du bâtiment d'origine pour en faire un ajustement du palais de la royauté . Pendant les règnes de Louis XV et Louis XVI, Versailles progressivement subi des changements qui ont affecté sa majesté.</a:t>
            </a:r>
            <a:endParaRPr lang="fr-FR" sz="1600" b="1"/>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3556"/>
                                        </p:tgtEl>
                                      </p:cBhvr>
                                    </p:animEffect>
                                    <p:set>
                                      <p:cBhvr>
                                        <p:cTn id="12" dur="1" fill="hold">
                                          <p:stCondLst>
                                            <p:cond delay="1999"/>
                                          </p:stCondLst>
                                        </p:cTn>
                                        <p:tgtEl>
                                          <p:spTgt spid="23556"/>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23558"/>
                                        </p:tgtEl>
                                        <p:attrNameLst>
                                          <p:attrName>style.visibility</p:attrName>
                                        </p:attrNameLst>
                                      </p:cBhvr>
                                      <p:to>
                                        <p:strVal val="visible"/>
                                      </p:to>
                                    </p:set>
                                    <p:anim calcmode="lin" valueType="num">
                                      <p:cBhvr additive="base">
                                        <p:cTn id="15" dur="500" fill="hold"/>
                                        <p:tgtEl>
                                          <p:spTgt spid="23558"/>
                                        </p:tgtEl>
                                        <p:attrNameLst>
                                          <p:attrName>ppt_x</p:attrName>
                                        </p:attrNameLst>
                                      </p:cBhvr>
                                      <p:tavLst>
                                        <p:tav tm="0">
                                          <p:val>
                                            <p:strVal val="#ppt_x"/>
                                          </p:val>
                                        </p:tav>
                                        <p:tav tm="100000">
                                          <p:val>
                                            <p:strVal val="#ppt_x"/>
                                          </p:val>
                                        </p:tav>
                                      </p:tavLst>
                                    </p:anim>
                                    <p:anim calcmode="lin" valueType="num">
                                      <p:cBhvr additive="base">
                                        <p:cTn id="16" dur="500" fill="hold"/>
                                        <p:tgtEl>
                                          <p:spTgt spid="23558"/>
                                        </p:tgtEl>
                                        <p:attrNameLst>
                                          <p:attrName>ppt_y</p:attrName>
                                        </p:attrNameLst>
                                      </p:cBhvr>
                                      <p:tavLst>
                                        <p:tav tm="0">
                                          <p:val>
                                            <p:strVal val="1+#ppt_h/2"/>
                                          </p:val>
                                        </p:tav>
                                        <p:tav tm="100000">
                                          <p:val>
                                            <p:strVal val="#ppt_y"/>
                                          </p:val>
                                        </p:tav>
                                      </p:tavLst>
                                    </p:anim>
                                  </p:childTnLst>
                                </p:cTn>
                              </p:par>
                              <p:par>
                                <p:cTn id="17" presetID="2" presetClass="exit" presetSubtype="4" fill="hold" nodeType="withEffect">
                                  <p:stCondLst>
                                    <p:cond delay="0"/>
                                  </p:stCondLst>
                                  <p:childTnLst>
                                    <p:anim calcmode="lin" valueType="num">
                                      <p:cBhvr additive="base">
                                        <p:cTn id="18" dur="500"/>
                                        <p:tgtEl>
                                          <p:spTgt spid="23558"/>
                                        </p:tgtEl>
                                        <p:attrNameLst>
                                          <p:attrName>ppt_x</p:attrName>
                                        </p:attrNameLst>
                                      </p:cBhvr>
                                      <p:tavLst>
                                        <p:tav tm="0">
                                          <p:val>
                                            <p:strVal val="ppt_x"/>
                                          </p:val>
                                        </p:tav>
                                        <p:tav tm="100000">
                                          <p:val>
                                            <p:strVal val="ppt_x"/>
                                          </p:val>
                                        </p:tav>
                                      </p:tavLst>
                                    </p:anim>
                                    <p:anim calcmode="lin" valueType="num">
                                      <p:cBhvr additive="base">
                                        <p:cTn id="19" dur="500"/>
                                        <p:tgtEl>
                                          <p:spTgt spid="23558"/>
                                        </p:tgtEl>
                                        <p:attrNameLst>
                                          <p:attrName>ppt_y</p:attrName>
                                        </p:attrNameLst>
                                      </p:cBhvr>
                                      <p:tavLst>
                                        <p:tav tm="0">
                                          <p:val>
                                            <p:strVal val="ppt_y"/>
                                          </p:val>
                                        </p:tav>
                                        <p:tav tm="100000">
                                          <p:val>
                                            <p:strVal val="1+ppt_h/2"/>
                                          </p:val>
                                        </p:tav>
                                      </p:tavLst>
                                    </p:anim>
                                    <p:set>
                                      <p:cBhvr>
                                        <p:cTn id="20" dur="1" fill="hold">
                                          <p:stCondLst>
                                            <p:cond delay="499"/>
                                          </p:stCondLst>
                                        </p:cTn>
                                        <p:tgtEl>
                                          <p:spTgt spid="235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1682 Versailles, capitale du royaume"/>
          <p:cNvPicPr>
            <a:picLocks noChangeAspect="1" noChangeArrowheads="1"/>
          </p:cNvPicPr>
          <p:nvPr/>
        </p:nvPicPr>
        <p:blipFill>
          <a:blip r:embed="rId2" cstate="print"/>
          <a:srcRect/>
          <a:stretch>
            <a:fillRect/>
          </a:stretch>
        </p:blipFill>
        <p:spPr bwMode="auto">
          <a:xfrm>
            <a:off x="0" y="-115634"/>
            <a:ext cx="9144000" cy="6973634"/>
          </a:xfrm>
          <a:prstGeom prst="rect">
            <a:avLst/>
          </a:prstGeom>
          <a:noFill/>
          <a:ln w="9525">
            <a:noFill/>
            <a:miter lim="800000"/>
            <a:headEnd/>
            <a:tailEnd/>
          </a:ln>
        </p:spPr>
      </p:pic>
      <p:sp>
        <p:nvSpPr>
          <p:cNvPr id="3" name="2 Rectángulo"/>
          <p:cNvSpPr/>
          <p:nvPr/>
        </p:nvSpPr>
        <p:spPr>
          <a:xfrm>
            <a:off x="251520" y="404664"/>
            <a:ext cx="7128792" cy="1292662"/>
          </a:xfrm>
          <a:prstGeom prst="rect">
            <a:avLst/>
          </a:prstGeom>
        </p:spPr>
        <p:txBody>
          <a:bodyPr wrap="square">
            <a:spAutoFit/>
          </a:bodyPr>
          <a:lstStyle/>
          <a:p>
            <a:r>
              <a:rPr lang="fr-FR" sz="2400" b="1" u="sng" dirty="0" smtClean="0">
                <a:latin typeface="Georgia" pitchFamily="18" charset="0"/>
                <a:ea typeface="Times New Roman" pitchFamily="18" charset="0"/>
                <a:cs typeface="Arial" charset="0"/>
              </a:rPr>
              <a:t>1682 Versailles, capitale du royaume</a:t>
            </a:r>
            <a:endParaRPr lang="es-ES" sz="2400" u="sng" dirty="0" smtClean="0">
              <a:ea typeface="Times New Roman" pitchFamily="18" charset="0"/>
              <a:cs typeface="Arial" charset="0"/>
            </a:endParaRPr>
          </a:p>
          <a:p>
            <a:pPr eaLnBrk="0" hangingPunct="0"/>
            <a:r>
              <a:rPr lang="fr-FR" b="1" dirty="0" smtClean="0">
                <a:latin typeface="Georgia" pitchFamily="18" charset="0"/>
                <a:ea typeface="Times New Roman" pitchFamily="18" charset="0"/>
                <a:cs typeface="Arial" charset="0"/>
              </a:rPr>
              <a:t>Annoncé en 1678, Versailles devient officiellement le siège du gouvernement le 6 mai 1682. Décision qui en fait la capitale du royaume jusqu’en 1789.  </a:t>
            </a:r>
            <a:endParaRPr lang="es-ES" sz="1600" b="1" dirty="0">
              <a:ea typeface="Times New Roman" pitchFamily="18" charset="0"/>
              <a:cs typeface="Arial" charset="0"/>
            </a:endParaRPr>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dejateser.files.wordpress.com/2008/12/la-libertad-giando-al-pueblo-lacroix.jpg"/>
          <p:cNvPicPr>
            <a:picLocks noChangeAspect="1" noChangeArrowheads="1"/>
          </p:cNvPicPr>
          <p:nvPr/>
        </p:nvPicPr>
        <p:blipFill>
          <a:blip r:embed="rId2" cstate="print"/>
          <a:srcRect b="2332"/>
          <a:stretch>
            <a:fillRect/>
          </a:stretch>
        </p:blipFill>
        <p:spPr bwMode="auto">
          <a:xfrm>
            <a:off x="0" y="0"/>
            <a:ext cx="9144000" cy="6858000"/>
          </a:xfrm>
          <a:prstGeom prst="rect">
            <a:avLst/>
          </a:prstGeom>
          <a:noFill/>
        </p:spPr>
      </p:pic>
      <p:sp>
        <p:nvSpPr>
          <p:cNvPr id="3" name="2 Rectángulo"/>
          <p:cNvSpPr/>
          <p:nvPr/>
        </p:nvSpPr>
        <p:spPr>
          <a:xfrm>
            <a:off x="539552" y="548680"/>
            <a:ext cx="8280920" cy="2123658"/>
          </a:xfrm>
          <a:prstGeom prst="rect">
            <a:avLst/>
          </a:prstGeom>
        </p:spPr>
        <p:txBody>
          <a:bodyPr wrap="square">
            <a:spAutoFit/>
          </a:bodyPr>
          <a:lstStyle/>
          <a:p>
            <a:pPr eaLnBrk="0" hangingPunct="0"/>
            <a:r>
              <a:rPr lang="fr-FR" sz="2400" b="1" dirty="0" smtClean="0">
                <a:latin typeface="Georgia" pitchFamily="18" charset="0"/>
                <a:cs typeface="Times New Roman" pitchFamily="18" charset="0"/>
              </a:rPr>
              <a:t>1789 Ouverture des Etats Généraux</a:t>
            </a:r>
            <a:endParaRPr lang="es-ES" sz="2400" b="1" dirty="0" smtClean="0"/>
          </a:p>
          <a:p>
            <a:pPr eaLnBrk="0" hangingPunct="0"/>
            <a:r>
              <a:rPr lang="fr-FR" b="1" dirty="0" smtClean="0">
                <a:latin typeface="Georgia" pitchFamily="18" charset="0"/>
                <a:cs typeface="Times New Roman" pitchFamily="18" charset="0"/>
              </a:rPr>
              <a:t>Face à une situation politique et financière catastrophique, Louis XVI se voit contraint de convoquer les états généraux. Assemblée des trois ordres – noblesse, clergé et Tiers Etat –, eux seuls peuvent décider la levée de nouveaux impôts et engager la réforme du pays. Leur ouverture, le 5 mai 1789, à Versailles marque celle de la Révolution Française.</a:t>
            </a:r>
            <a:endParaRPr lang="es-ES" b="1" dirty="0"/>
          </a:p>
        </p:txBody>
      </p:sp>
      <p:sp>
        <p:nvSpPr>
          <p:cNvPr id="4" name="3 Rectángulo"/>
          <p:cNvSpPr/>
          <p:nvPr/>
        </p:nvSpPr>
        <p:spPr>
          <a:xfrm>
            <a:off x="395536" y="5085184"/>
            <a:ext cx="8064896" cy="1569660"/>
          </a:xfrm>
          <a:prstGeom prst="rect">
            <a:avLst/>
          </a:prstGeom>
        </p:spPr>
        <p:txBody>
          <a:bodyPr wrap="square">
            <a:spAutoFit/>
          </a:bodyPr>
          <a:lstStyle/>
          <a:p>
            <a:pPr eaLnBrk="0" hangingPunct="0"/>
            <a:r>
              <a:rPr lang="fr-FR" sz="2400" b="1" dirty="0" smtClean="0">
                <a:latin typeface="Georgia" pitchFamily="18" charset="0"/>
                <a:cs typeface="Times New Roman" pitchFamily="18" charset="0"/>
              </a:rPr>
              <a:t>1789 Le départ du Roi</a:t>
            </a:r>
            <a:endParaRPr lang="es-ES" sz="2400" b="1" dirty="0" smtClean="0"/>
          </a:p>
          <a:p>
            <a:pPr eaLnBrk="0" hangingPunct="0"/>
            <a:r>
              <a:rPr lang="fr-FR" b="1" dirty="0" smtClean="0">
                <a:latin typeface="Georgia" pitchFamily="18" charset="0"/>
                <a:cs typeface="Times New Roman" pitchFamily="18" charset="0"/>
              </a:rPr>
              <a:t>Commencée à Versailles en mai, la Révolution Française achève en octobre son premier acte avec le départ du roi. Le mythe versaillais s’éteint après un siècle de présence royale. Paris redevient la capitale du royaume. Une page de l’Histoire de France est tournée. </a:t>
            </a:r>
            <a:endParaRPr lang="es-ES" sz="1600" b="1" dirty="0"/>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ttp://www.fotomusica.net/francia/versa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2291" name="Picture 2" descr="http://www.abc.es/blogs/muro-berlin/public/5.WilhelmIBismarck2.jpg"/>
          <p:cNvPicPr>
            <a:picLocks noChangeAspect="1" noChangeArrowheads="1"/>
          </p:cNvPicPr>
          <p:nvPr/>
        </p:nvPicPr>
        <p:blipFill>
          <a:blip r:embed="rId3" cstate="print"/>
          <a:srcRect/>
          <a:stretch>
            <a:fillRect/>
          </a:stretch>
        </p:blipFill>
        <p:spPr bwMode="auto">
          <a:xfrm>
            <a:off x="755576" y="1772816"/>
            <a:ext cx="6096000" cy="4419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3 Rectángulo"/>
          <p:cNvSpPr/>
          <p:nvPr/>
        </p:nvSpPr>
        <p:spPr>
          <a:xfrm>
            <a:off x="6281936" y="1340768"/>
            <a:ext cx="2862064" cy="5170646"/>
          </a:xfrm>
          <a:prstGeom prst="rect">
            <a:avLst/>
          </a:prstGeom>
          <a:solidFill>
            <a:schemeClr val="accent6">
              <a:lumMod val="20000"/>
              <a:lumOff val="80000"/>
              <a:alpha val="43000"/>
            </a:schemeClr>
          </a:solidFill>
        </p:spPr>
        <p:txBody>
          <a:bodyPr wrap="square">
            <a:spAutoFit/>
          </a:bodyPr>
          <a:lstStyle/>
          <a:p>
            <a:pPr eaLnBrk="0" hangingPunct="0"/>
            <a:r>
              <a:rPr lang="fr-FR" sz="2400" b="1" u="sng" dirty="0" smtClean="0">
                <a:latin typeface="Georgia" pitchFamily="18" charset="0"/>
                <a:cs typeface="Times New Roman" pitchFamily="18" charset="0"/>
              </a:rPr>
              <a:t>1871 Proclamation de l’Empire allemand</a:t>
            </a:r>
            <a:endParaRPr lang="es-ES" sz="2400" b="1" u="sng" dirty="0" smtClean="0"/>
          </a:p>
          <a:p>
            <a:pPr eaLnBrk="0" hangingPunct="0"/>
            <a:r>
              <a:rPr lang="fr-FR" b="1" dirty="0" smtClean="0">
                <a:latin typeface="Georgia" pitchFamily="18" charset="0"/>
                <a:cs typeface="Times New Roman" pitchFamily="18" charset="0"/>
              </a:rPr>
              <a:t>Dans une France défaite et envahie après la guerre de 1870, le chancelier Bismarck fait proclamer dans la galerie des Glaces l’Empire allemand. Une revanche de l’Allemagne sur les humiliations de Louis XIV et de Napoléon Ier.</a:t>
            </a:r>
            <a:endParaRPr lang="es-ES" b="1" dirty="0"/>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menudaeslahistoria.com/wp-content/uploads/2010/10/tratado-versalles.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3" name="2 Rectángulo"/>
          <p:cNvSpPr/>
          <p:nvPr/>
        </p:nvSpPr>
        <p:spPr>
          <a:xfrm>
            <a:off x="2483768" y="188640"/>
            <a:ext cx="5616624" cy="2123658"/>
          </a:xfrm>
          <a:prstGeom prst="rect">
            <a:avLst/>
          </a:prstGeom>
        </p:spPr>
        <p:txBody>
          <a:bodyPr wrap="square">
            <a:spAutoFit/>
          </a:bodyPr>
          <a:lstStyle/>
          <a:p>
            <a:pPr eaLnBrk="0" hangingPunct="0"/>
            <a:r>
              <a:rPr lang="fr-FR" sz="2400" b="1" dirty="0" smtClean="0">
                <a:solidFill>
                  <a:schemeClr val="bg1"/>
                </a:solidFill>
                <a:latin typeface="Georgia" pitchFamily="18" charset="0"/>
                <a:cs typeface="Times New Roman" pitchFamily="18" charset="0"/>
              </a:rPr>
              <a:t>1919 Le traité de Versailles</a:t>
            </a:r>
            <a:endParaRPr lang="es-ES" sz="2400" b="1" dirty="0" smtClean="0">
              <a:solidFill>
                <a:schemeClr val="bg1"/>
              </a:solidFill>
            </a:endParaRPr>
          </a:p>
          <a:p>
            <a:pPr eaLnBrk="0" hangingPunct="0"/>
            <a:r>
              <a:rPr lang="fr-FR" b="1" dirty="0" smtClean="0">
                <a:solidFill>
                  <a:schemeClr val="bg1"/>
                </a:solidFill>
                <a:latin typeface="Georgia" pitchFamily="18" charset="0"/>
                <a:cs typeface="Times New Roman" pitchFamily="18" charset="0"/>
              </a:rPr>
              <a:t>Après 4 années d’une guerre terrible, le premier conflit mondial de l’Histoire prend fin à Versailles en 1919. « Paix » pour les uns, « diktat » pour les autres, le traité contient en germe les causes d’un second conflit, 20 ans plus tard.</a:t>
            </a:r>
            <a:endParaRPr lang="fr-FR" b="1" dirty="0">
              <a:solidFill>
                <a:schemeClr val="bg1"/>
              </a:solidFill>
            </a:endParaRP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Versailles_Palac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2915816" y="260648"/>
            <a:ext cx="3350148" cy="923330"/>
          </a:xfrm>
          <a:prstGeom prst="rect">
            <a:avLst/>
          </a:prstGeom>
          <a:noFill/>
        </p:spPr>
        <p:txBody>
          <a:bodyPr wrap="none" lIns="91440" tIns="45720" rIns="91440" bIns="45720">
            <a:spAutoFit/>
          </a:bodyPr>
          <a:lstStyle/>
          <a:p>
            <a:pPr algn="ctr"/>
            <a:r>
              <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Le </a:t>
            </a:r>
            <a:r>
              <a:rPr lang="es-ES" sz="54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pitchFamily="34" charset="0"/>
              </a:rPr>
              <a:t>Château</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www.aliensuavito.com/albums/Deutschland-Tour/123_Sala_de_los_Espejo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6" name="2 Rectángulo"/>
          <p:cNvSpPr>
            <a:spLocks noChangeArrowheads="1"/>
          </p:cNvSpPr>
          <p:nvPr/>
        </p:nvSpPr>
        <p:spPr bwMode="auto">
          <a:xfrm>
            <a:off x="1043608" y="5301208"/>
            <a:ext cx="6624736" cy="1292662"/>
          </a:xfrm>
          <a:prstGeom prst="rect">
            <a:avLst/>
          </a:prstGeom>
          <a:noFill/>
          <a:ln w="9525">
            <a:noFill/>
            <a:miter lim="800000"/>
            <a:headEnd/>
            <a:tailEnd/>
          </a:ln>
        </p:spPr>
        <p:txBody>
          <a:bodyPr wrap="square">
            <a:spAutoFit/>
          </a:bodyPr>
          <a:lstStyle/>
          <a:p>
            <a:r>
              <a:rPr lang="fr-FR" sz="2400" b="1" u="sng" dirty="0">
                <a:latin typeface="Calibri" pitchFamily="34" charset="0"/>
              </a:rPr>
              <a:t>La Galerie des Glaces</a:t>
            </a:r>
          </a:p>
          <a:p>
            <a:r>
              <a:rPr lang="fr-FR" b="1" dirty="0">
                <a:latin typeface="Calibri" pitchFamily="34" charset="0"/>
              </a:rPr>
              <a:t>La Grande Galerie, comme on la nommait au </a:t>
            </a:r>
            <a:r>
              <a:rPr lang="fr-FR" b="1" dirty="0" smtClean="0">
                <a:latin typeface="Calibri" pitchFamily="34" charset="0"/>
              </a:rPr>
              <a:t>XVIIème </a:t>
            </a:r>
            <a:r>
              <a:rPr lang="fr-FR" b="1" dirty="0">
                <a:latin typeface="Calibri" pitchFamily="34" charset="0"/>
              </a:rPr>
              <a:t>siècle, servait quotidiennement de lieu de passage, d’attente et de rencontres, fréquenté par les courtisans et le public des visiteurs. </a:t>
            </a: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http://static.panoramio.com/photos/original/325688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Rectangle 1"/>
          <p:cNvSpPr>
            <a:spLocks noChangeArrowheads="1"/>
          </p:cNvSpPr>
          <p:nvPr/>
        </p:nvSpPr>
        <p:spPr bwMode="auto">
          <a:xfrm>
            <a:off x="6444208" y="620688"/>
            <a:ext cx="2699792" cy="4985980"/>
          </a:xfrm>
          <a:prstGeom prst="rect">
            <a:avLst/>
          </a:prstGeom>
          <a:noFill/>
          <a:ln w="9525">
            <a:noFill/>
            <a:miter lim="800000"/>
            <a:headEnd/>
            <a:tailEnd/>
          </a:ln>
        </p:spPr>
        <p:txBody>
          <a:bodyPr wrap="square" anchor="ctr">
            <a:spAutoFit/>
          </a:bodyPr>
          <a:lstStyle/>
          <a:p>
            <a:pPr eaLnBrk="0" hangingPunct="0"/>
            <a:r>
              <a:rPr lang="fr-FR" sz="2400" b="1" dirty="0" smtClean="0">
                <a:latin typeface="Georgia" pitchFamily="18" charset="0"/>
                <a:cs typeface="Times New Roman" pitchFamily="18" charset="0"/>
              </a:rPr>
              <a:t>La </a:t>
            </a:r>
            <a:r>
              <a:rPr lang="fr-FR" sz="2400" b="1" dirty="0">
                <a:latin typeface="Georgia" pitchFamily="18" charset="0"/>
                <a:cs typeface="Times New Roman" pitchFamily="18" charset="0"/>
              </a:rPr>
              <a:t>chambre du Roi</a:t>
            </a:r>
            <a:endParaRPr lang="es-ES" sz="2400" b="1" dirty="0"/>
          </a:p>
          <a:p>
            <a:pPr eaLnBrk="0" hangingPunct="0"/>
            <a:r>
              <a:rPr lang="fr-FR" b="1" dirty="0">
                <a:ea typeface="Calibri" pitchFamily="34" charset="0"/>
                <a:cs typeface="Calibri" pitchFamily="34" charset="0"/>
              </a:rPr>
              <a:t>En 1701, Louis XIV transféra sa chambre dans le salon situé sur l’axe est-ouest du Château, face au soleil levant. </a:t>
            </a:r>
            <a:endParaRPr lang="es-ES" b="1" dirty="0"/>
          </a:p>
          <a:p>
            <a:pPr eaLnBrk="0" hangingPunct="0"/>
            <a:r>
              <a:rPr lang="fr-FR" b="1" dirty="0">
                <a:ea typeface="Calibri" pitchFamily="34" charset="0"/>
                <a:cs typeface="Calibri" pitchFamily="34" charset="0"/>
              </a:rPr>
              <a:t>C’est également dans cette chambre que mourut Louis XIV, le 1er septembre 1715, après soixante-douze ans de règne.</a:t>
            </a:r>
            <a:endParaRPr lang="es-ES" b="1" dirty="0"/>
          </a:p>
          <a:p>
            <a:pPr eaLnBrk="0" hangingPunct="0"/>
            <a:r>
              <a:rPr lang="es-ES" b="1" dirty="0">
                <a:ea typeface="Calibri" pitchFamily="34" charset="0"/>
                <a:cs typeface="Calibri" pitchFamily="34" charset="0"/>
              </a:rPr>
              <a:t>La chambre du </a:t>
            </a:r>
            <a:r>
              <a:rPr lang="es-ES" b="1" dirty="0" err="1">
                <a:ea typeface="Calibri" pitchFamily="34" charset="0"/>
                <a:cs typeface="Calibri" pitchFamily="34" charset="0"/>
              </a:rPr>
              <a:t>Roi</a:t>
            </a:r>
            <a:r>
              <a:rPr lang="es-ES" b="1" dirty="0">
                <a:ea typeface="Calibri" pitchFamily="34" charset="0"/>
                <a:cs typeface="Calibri" pitchFamily="34" charset="0"/>
              </a:rPr>
              <a:t> se </a:t>
            </a:r>
            <a:r>
              <a:rPr lang="es-ES" b="1" dirty="0" err="1">
                <a:ea typeface="Calibri" pitchFamily="34" charset="0"/>
                <a:cs typeface="Calibri" pitchFamily="34" charset="0"/>
              </a:rPr>
              <a:t>trouve</a:t>
            </a:r>
            <a:r>
              <a:rPr lang="es-ES" b="1" dirty="0">
                <a:ea typeface="Calibri" pitchFamily="34" charset="0"/>
                <a:cs typeface="Calibri" pitchFamily="34" charset="0"/>
              </a:rPr>
              <a:t> </a:t>
            </a:r>
            <a:r>
              <a:rPr lang="es-ES" b="1" dirty="0" err="1">
                <a:ea typeface="Calibri" pitchFamily="34" charset="0"/>
                <a:cs typeface="Calibri" pitchFamily="34" charset="0"/>
              </a:rPr>
              <a:t>au</a:t>
            </a:r>
            <a:r>
              <a:rPr lang="es-ES" b="1" dirty="0">
                <a:ea typeface="Calibri" pitchFamily="34" charset="0"/>
                <a:cs typeface="Calibri" pitchFamily="34" charset="0"/>
              </a:rPr>
              <a:t> centre du </a:t>
            </a:r>
            <a:r>
              <a:rPr lang="es-ES" b="1" dirty="0" err="1" smtClean="0">
                <a:ea typeface="Calibri" pitchFamily="34" charset="0"/>
                <a:cs typeface="Calibri" pitchFamily="34" charset="0"/>
              </a:rPr>
              <a:t>château</a:t>
            </a:r>
            <a:endParaRPr lang="es-ES" b="1" dirty="0"/>
          </a:p>
        </p:txBody>
      </p:sp>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668</Words>
  <Application>Microsoft Office PowerPoint</Application>
  <PresentationFormat>Presentación en pantalla (4:3)</PresentationFormat>
  <Paragraphs>45</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 </cp:lastModifiedBy>
  <cp:revision>34</cp:revision>
  <dcterms:created xsi:type="dcterms:W3CDTF">2011-04-13T14:26:17Z</dcterms:created>
  <dcterms:modified xsi:type="dcterms:W3CDTF">2011-04-14T14:25:10Z</dcterms:modified>
</cp:coreProperties>
</file>