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16"/>
  </p:notesMasterIdLst>
  <p:sldIdLst>
    <p:sldId id="277" r:id="rId2"/>
    <p:sldId id="278" r:id="rId3"/>
    <p:sldId id="276" r:id="rId4"/>
    <p:sldId id="264" r:id="rId5"/>
    <p:sldId id="275" r:id="rId6"/>
    <p:sldId id="263" r:id="rId7"/>
    <p:sldId id="265" r:id="rId8"/>
    <p:sldId id="258" r:id="rId9"/>
    <p:sldId id="259" r:id="rId10"/>
    <p:sldId id="266" r:id="rId11"/>
    <p:sldId id="261" r:id="rId12"/>
    <p:sldId id="270" r:id="rId13"/>
    <p:sldId id="269" r:id="rId14"/>
    <p:sldId id="274"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99FF"/>
    <a:srgbClr val="99CCFF"/>
    <a:srgbClr val="CCECFF"/>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69" d="100"/>
          <a:sy n="69" d="100"/>
        </p:scale>
        <p:origin x="-12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8E60F2-75EF-437D-BB4A-C74BB6E17C10}" type="datetimeFigureOut">
              <a:rPr lang="es-ES" smtClean="0"/>
              <a:pPr/>
              <a:t>11/04/2011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5ED38-E62F-4982-9640-17A84921562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9D21D778-B565-4D7E-94D7-64010A445B68}" type="datetimeFigureOut">
              <a:rPr lang="en-US" smtClean="0"/>
              <a:pPr/>
              <a:t>4/11/2011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0"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a:pPr/>
              <a:t>‹Nº›</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s-ES_tradnl" smtClean="0"/>
              <a:t>Haga clic en el icono para agregar una imagen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s-ES_tradnl" smtClean="0"/>
              <a:t>Haga clic en el icono para agregar una imagen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s-ES_tradnl" smtClean="0"/>
              <a:t>Haga clic en el icono para agregar una imagen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EC1F77-7E87-445D-9269-B7FDF20BAC83}" type="slidenum">
              <a:rPr lang="es-ES_tradnl" smtClean="0"/>
              <a:pPr/>
              <a:t>‹Nº›</a:t>
            </a:fld>
            <a:endParaRPr lang="es-ES_tradnl"/>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s-ES_tradnl" smtClean="0"/>
              <a:t>Haga clic en el icono para agregar una imagen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s-ES_tradnl" smtClean="0"/>
              <a:t>Haga clic en el icono para agregar una imagen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s-ES_tradnl" smtClean="0"/>
              <a:t>Haga clic en el icono para agregar una imagen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marca de agu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smtClean="0"/>
              <a:t>Clic para editar título</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AE36C8C-FCDA-45A6-9410-C51C85F81FBC}" type="datetimeFigureOut">
              <a:rPr lang="es-ES" smtClean="0"/>
              <a:pPr/>
              <a:t>11/04/2011</a:t>
            </a:fld>
            <a:endParaRPr lang="es-E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s-E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7DF40AFF-721F-425D-9C2F-AE89823FBA5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D21D778-B565-4D7E-94D7-64010A445B68}"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AF02B71-8991-4516-A01E-F1A9ACD28BDC}" type="slidenum">
              <a:rPr lang="es-ES_tradnl" smtClean="0"/>
              <a:pPr/>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marca de agu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s-ES_tradnl" smtClean="0"/>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F40AFF-721F-425D-9C2F-AE89823FBA5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 para editar título</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s-ES_tradnl" smtClean="0"/>
              <a:t>Haga clic en el icono para agregar una imagen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7" name="Date Placeholder 6"/>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DF40AFF-721F-425D-9C2F-AE89823FBA5B}" type="slidenum">
              <a:rPr lang="es-ES" smtClean="0"/>
              <a:pPr/>
              <a:t>‹Nº›</a:t>
            </a:fld>
            <a:endParaRPr lang="es-ES"/>
          </a:p>
        </p:txBody>
      </p:sp>
      <p:pic>
        <p:nvPicPr>
          <p:cNvPr id="11" name="Picture 10"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2AE36C8C-FCDA-45A6-9410-C51C85F81FBC}" type="datetimeFigureOut">
              <a:rPr lang="es-ES" smtClean="0"/>
              <a:pPr/>
              <a:t>11/04/2011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F40AFF-721F-425D-9C2F-AE89823FBA5B}" type="slidenum">
              <a:rPr lang="es-ES" smtClean="0"/>
              <a:pPr/>
              <a:t>‹Nº›</a:t>
            </a:fld>
            <a:endParaRPr lang="es-E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AE36C8C-FCDA-45A6-9410-C51C85F81FBC}" type="datetimeFigureOut">
              <a:rPr lang="es-ES" smtClean="0"/>
              <a:pPr/>
              <a:t>11/04/2011</a:t>
            </a:fld>
            <a:endParaRPr lang="es-E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s-E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DF40AFF-721F-425D-9C2F-AE89823FBA5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a/aa/Wappen_Deutsches_Reich_-_K%C3%B6nigreich_Preussen_(Grosses).png"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commons/f/f7/Wilhelm_II_of_Germany.jpg" TargetMode="External"/><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r.wikipedia.org/wiki/Fichier:Carl_Gotthard_Langhans_alt.jpg"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0/04/BrandenburgerTorDezember1989.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313613" cy="868362"/>
          </a:xfrm>
        </p:spPr>
        <p:txBody>
          <a:bodyPr/>
          <a:lstStyle/>
          <a:p>
            <a:r>
              <a:rPr lang="fr-FR" dirty="0" smtClean="0"/>
              <a:t> </a:t>
            </a:r>
            <a:r>
              <a:rPr lang="fr-FR" b="1" u="sng" dirty="0" smtClean="0">
                <a:solidFill>
                  <a:schemeClr val="accent1"/>
                </a:solidFill>
              </a:rPr>
              <a:t>Le mémorial à l’holocauste </a:t>
            </a:r>
            <a:endParaRPr lang="es-ES" b="1" u="sng" dirty="0">
              <a:solidFill>
                <a:schemeClr val="accent1"/>
              </a:solidFill>
            </a:endParaRPr>
          </a:p>
        </p:txBody>
      </p:sp>
      <p:sp>
        <p:nvSpPr>
          <p:cNvPr id="4" name="3 Rectángulo"/>
          <p:cNvSpPr/>
          <p:nvPr/>
        </p:nvSpPr>
        <p:spPr>
          <a:xfrm>
            <a:off x="323528" y="1268760"/>
            <a:ext cx="8280920" cy="2246769"/>
          </a:xfrm>
          <a:prstGeom prst="rect">
            <a:avLst/>
          </a:prstGeom>
        </p:spPr>
        <p:txBody>
          <a:bodyPr wrap="square">
            <a:spAutoFit/>
          </a:bodyPr>
          <a:lstStyle/>
          <a:p>
            <a:r>
              <a:rPr lang="fr-FR" sz="2000" b="1" dirty="0" smtClean="0">
                <a:latin typeface="Calibri" pitchFamily="34" charset="0"/>
              </a:rPr>
              <a:t>Le mémorial à l’holocauste </a:t>
            </a:r>
          </a:p>
          <a:p>
            <a:r>
              <a:rPr lang="fr-FR" sz="2000" b="1" dirty="0" smtClean="0">
                <a:latin typeface="Calibri" pitchFamily="34" charset="0"/>
              </a:rPr>
              <a:t>(</a:t>
            </a:r>
            <a:r>
              <a:rPr lang="fr-FR" sz="2000" b="1" dirty="0" smtClean="0">
                <a:solidFill>
                  <a:srgbClr val="000000"/>
                </a:solidFill>
                <a:latin typeface="Calibri" pitchFamily="34" charset="0"/>
                <a:cs typeface="Times New Roman" pitchFamily="18" charset="0"/>
              </a:rPr>
              <a:t>Le «Holocaust Mahnmal ») </a:t>
            </a:r>
            <a:r>
              <a:rPr lang="fr-FR" sz="2000" b="1" dirty="0" smtClean="0">
                <a:latin typeface="Calibri" pitchFamily="34" charset="0"/>
              </a:rPr>
              <a:t>est un </a:t>
            </a:r>
          </a:p>
          <a:p>
            <a:r>
              <a:rPr lang="fr-FR" sz="2000" b="1" dirty="0" smtClean="0">
                <a:latin typeface="Calibri" pitchFamily="34" charset="0"/>
              </a:rPr>
              <a:t>monument situé au centre de Berlin, </a:t>
            </a:r>
          </a:p>
          <a:p>
            <a:r>
              <a:rPr lang="fr-FR" sz="2000" b="1" dirty="0" smtClean="0">
                <a:latin typeface="Calibri" pitchFamily="34" charset="0"/>
              </a:rPr>
              <a:t>dans la rue </a:t>
            </a:r>
            <a:r>
              <a:rPr lang="es-ES" sz="2000" b="1" dirty="0" smtClean="0">
                <a:latin typeface="Calibri" pitchFamily="34" charset="0"/>
              </a:rPr>
              <a:t>Ebertstrabe</a:t>
            </a:r>
            <a:r>
              <a:rPr lang="fr-FR" sz="2000" b="1" dirty="0" smtClean="0">
                <a:latin typeface="Calibri" pitchFamily="34" charset="0"/>
              </a:rPr>
              <a:t>, entre la </a:t>
            </a:r>
          </a:p>
          <a:p>
            <a:r>
              <a:rPr lang="fr-FR" sz="2000" b="1" dirty="0" smtClean="0">
                <a:latin typeface="Calibri" pitchFamily="34" charset="0"/>
              </a:rPr>
              <a:t>porte de Brandebourg et la </a:t>
            </a:r>
          </a:p>
          <a:p>
            <a:r>
              <a:rPr lang="fr-FR" sz="2000" b="1" dirty="0" smtClean="0">
                <a:latin typeface="Calibri" pitchFamily="34" charset="0"/>
              </a:rPr>
              <a:t>Potsdamer Platz. </a:t>
            </a:r>
          </a:p>
          <a:p>
            <a:endParaRPr lang="fr-FR" sz="2000" b="1" dirty="0" smtClean="0">
              <a:latin typeface="Calibri" pitchFamily="34" charset="0"/>
            </a:endParaRPr>
          </a:p>
        </p:txBody>
      </p:sp>
      <p:pic>
        <p:nvPicPr>
          <p:cNvPr id="40976" name="Picture 16" descr="http://berlin.viajandopor.com/mapas/muro-berlin.jpg"/>
          <p:cNvPicPr>
            <a:picLocks noChangeAspect="1" noChangeArrowheads="1"/>
          </p:cNvPicPr>
          <p:nvPr/>
        </p:nvPicPr>
        <p:blipFill>
          <a:blip r:embed="rId2" cstate="print"/>
          <a:srcRect l="9214" t="57551" r="59037" b="18757"/>
          <a:stretch>
            <a:fillRect/>
          </a:stretch>
        </p:blipFill>
        <p:spPr bwMode="auto">
          <a:xfrm>
            <a:off x="251520" y="3212976"/>
            <a:ext cx="4824536" cy="3456383"/>
          </a:xfrm>
          <a:prstGeom prst="rect">
            <a:avLst/>
          </a:prstGeom>
          <a:ln>
            <a:noFill/>
          </a:ln>
          <a:effectLst>
            <a:softEdge rad="112500"/>
          </a:effectLst>
        </p:spPr>
      </p:pic>
      <p:pic>
        <p:nvPicPr>
          <p:cNvPr id="13" name="Picture 9"/>
          <p:cNvPicPr>
            <a:picLocks noChangeAspect="1" noChangeArrowheads="1"/>
          </p:cNvPicPr>
          <p:nvPr/>
        </p:nvPicPr>
        <p:blipFill>
          <a:blip r:embed="rId3" cstate="print"/>
          <a:srcRect l="13775" t="4851" r="17713" b="12200"/>
          <a:stretch>
            <a:fillRect/>
          </a:stretch>
        </p:blipFill>
        <p:spPr bwMode="auto">
          <a:xfrm>
            <a:off x="4391472" y="1196752"/>
            <a:ext cx="4573016" cy="3240360"/>
          </a:xfrm>
          <a:prstGeom prst="rect">
            <a:avLst/>
          </a:prstGeom>
          <a:ln>
            <a:noFill/>
          </a:ln>
          <a:effectLst>
            <a:softEdge rad="112500"/>
          </a:effectLst>
        </p:spPr>
      </p:pic>
      <p:sp>
        <p:nvSpPr>
          <p:cNvPr id="14" name="13 Anillo"/>
          <p:cNvSpPr/>
          <p:nvPr/>
        </p:nvSpPr>
        <p:spPr>
          <a:xfrm>
            <a:off x="971600" y="4869160"/>
            <a:ext cx="432048" cy="36004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9" name="18 CuadroTexto"/>
          <p:cNvSpPr txBox="1"/>
          <p:nvPr/>
        </p:nvSpPr>
        <p:spPr>
          <a:xfrm>
            <a:off x="1619672" y="4509120"/>
            <a:ext cx="2664296" cy="400110"/>
          </a:xfrm>
          <a:prstGeom prst="rect">
            <a:avLst/>
          </a:prstGeom>
          <a:noFill/>
        </p:spPr>
        <p:txBody>
          <a:bodyPr wrap="square" rtlCol="0">
            <a:spAutoFit/>
          </a:bodyPr>
          <a:lstStyle/>
          <a:p>
            <a:r>
              <a:rPr lang="es-ES" sz="2000" b="1" dirty="0" err="1" smtClean="0">
                <a:solidFill>
                  <a:schemeClr val="accent1"/>
                </a:solidFill>
                <a:effectLst>
                  <a:outerShdw blurRad="38100" dist="38100" dir="2700000" algn="tl">
                    <a:srgbClr val="000000">
                      <a:alpha val="43137"/>
                    </a:srgbClr>
                  </a:outerShdw>
                </a:effectLst>
              </a:rPr>
              <a:t>Mémorial</a:t>
            </a:r>
            <a:r>
              <a:rPr lang="es-ES" sz="2000" b="1" dirty="0" smtClean="0">
                <a:solidFill>
                  <a:schemeClr val="accent1"/>
                </a:solidFill>
                <a:effectLst>
                  <a:outerShdw blurRad="38100" dist="38100" dir="2700000" algn="tl">
                    <a:srgbClr val="000000">
                      <a:alpha val="43137"/>
                    </a:srgbClr>
                  </a:outerShdw>
                </a:effectLst>
              </a:rPr>
              <a:t> à </a:t>
            </a:r>
            <a:r>
              <a:rPr lang="es-ES" sz="2000" b="1" dirty="0" err="1" smtClean="0">
                <a:solidFill>
                  <a:schemeClr val="accent1"/>
                </a:solidFill>
                <a:effectLst>
                  <a:outerShdw blurRad="38100" dist="38100" dir="2700000" algn="tl">
                    <a:srgbClr val="000000">
                      <a:alpha val="43137"/>
                    </a:srgbClr>
                  </a:outerShdw>
                </a:effectLst>
              </a:rPr>
              <a:t>l’holocauste</a:t>
            </a:r>
            <a:endParaRPr lang="es-ES" sz="2000" b="1" dirty="0">
              <a:solidFill>
                <a:schemeClr val="accent1"/>
              </a:solidFill>
              <a:effectLst>
                <a:outerShdw blurRad="38100" dist="38100" dir="2700000" algn="tl">
                  <a:srgbClr val="000000">
                    <a:alpha val="43137"/>
                  </a:srgbClr>
                </a:outerShdw>
              </a:effectLst>
            </a:endParaRPr>
          </a:p>
        </p:txBody>
      </p:sp>
      <p:cxnSp>
        <p:nvCxnSpPr>
          <p:cNvPr id="21" name="20 Conector recto de flecha"/>
          <p:cNvCxnSpPr>
            <a:stCxn id="14" idx="6"/>
          </p:cNvCxnSpPr>
          <p:nvPr/>
        </p:nvCxnSpPr>
        <p:spPr>
          <a:xfrm flipV="1">
            <a:off x="1403648" y="4869160"/>
            <a:ext cx="360040" cy="18002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4" name="23 CuadroTexto"/>
          <p:cNvSpPr txBox="1"/>
          <p:nvPr/>
        </p:nvSpPr>
        <p:spPr>
          <a:xfrm>
            <a:off x="5292080" y="4869160"/>
            <a:ext cx="3456384" cy="1323439"/>
          </a:xfrm>
          <a:prstGeom prst="rect">
            <a:avLst/>
          </a:prstGeom>
          <a:noFill/>
        </p:spPr>
        <p:txBody>
          <a:bodyPr wrap="square" rtlCol="0">
            <a:spAutoFit/>
          </a:bodyPr>
          <a:lstStyle/>
          <a:p>
            <a:r>
              <a:rPr lang="fr-FR" sz="2000" b="1" dirty="0" smtClean="0">
                <a:solidFill>
                  <a:srgbClr val="000000"/>
                </a:solidFill>
                <a:latin typeface="Calibri" pitchFamily="34" charset="0"/>
                <a:cs typeface="Times New Roman" pitchFamily="18" charset="0"/>
              </a:rPr>
              <a:t>Le 10 mai 2005 l'Allemagne a inauguré ce monument en mémoire de l’extermination des Juifs par les Nazis.</a:t>
            </a:r>
            <a:endParaRPr lang="es-E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www.disfrutaberlin.com/fotos/catedral-berlin.jpg"/>
          <p:cNvPicPr>
            <a:picLocks noChangeAspect="1" noChangeArrowheads="1"/>
          </p:cNvPicPr>
          <p:nvPr/>
        </p:nvPicPr>
        <p:blipFill>
          <a:blip r:embed="rId2" cstate="print"/>
          <a:srcRect l="18846" t="6960"/>
          <a:stretch>
            <a:fillRect/>
          </a:stretch>
        </p:blipFill>
        <p:spPr bwMode="auto">
          <a:xfrm>
            <a:off x="0" y="0"/>
            <a:ext cx="9144000" cy="6858000"/>
          </a:xfrm>
          <a:prstGeom prst="rect">
            <a:avLst/>
          </a:prstGeom>
          <a:noFill/>
        </p:spPr>
      </p:pic>
      <p:sp>
        <p:nvSpPr>
          <p:cNvPr id="8" name="7 Rectángulo"/>
          <p:cNvSpPr/>
          <p:nvPr/>
        </p:nvSpPr>
        <p:spPr>
          <a:xfrm>
            <a:off x="467544" y="260648"/>
            <a:ext cx="4581703" cy="923330"/>
          </a:xfrm>
          <a:prstGeom prst="rect">
            <a:avLst/>
          </a:prstGeom>
          <a:noFill/>
        </p:spPr>
        <p:txBody>
          <a:bodyPr wrap="none" lIns="91440" tIns="45720" rIns="91440" bIns="45720">
            <a:spAutoFit/>
          </a:bodyPr>
          <a:lstStyle/>
          <a:p>
            <a:pPr algn="ctr"/>
            <a:r>
              <a:rPr lang="es-ES" sz="54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rPr>
              <a:t>Cathèdrale de Berlin</a:t>
            </a:r>
            <a:endParaRPr lang="es-ES"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2"/>
            <a:ext cx="4572000" cy="2246769"/>
          </a:xfrm>
          <a:prstGeom prst="rect">
            <a:avLst/>
          </a:prstGeom>
        </p:spPr>
        <p:txBody>
          <a:bodyPr>
            <a:spAutoFit/>
          </a:bodyPr>
          <a:lstStyle/>
          <a:p>
            <a:r>
              <a:rPr lang="fr-FR" sz="2000" b="1" dirty="0" smtClean="0">
                <a:latin typeface="Calibri" pitchFamily="34" charset="0"/>
              </a:rPr>
              <a:t>La Cathédrale de Berlin (</a:t>
            </a:r>
            <a:r>
              <a:rPr lang="fr-FR" sz="2000" b="1" dirty="0" err="1" smtClean="0">
                <a:latin typeface="Calibri" pitchFamily="34" charset="0"/>
              </a:rPr>
              <a:t>Berliner</a:t>
            </a:r>
            <a:r>
              <a:rPr lang="fr-FR" sz="2000" b="1" dirty="0" smtClean="0">
                <a:latin typeface="Calibri" pitchFamily="34" charset="0"/>
              </a:rPr>
              <a:t> Dom) est la plus importante église luthérienne d’Europe. Elle se situe sur l'Ile des Musées, dans le quartier de </a:t>
            </a:r>
            <a:r>
              <a:rPr lang="fr-FR" sz="2000" b="1" dirty="0" err="1" smtClean="0">
                <a:latin typeface="Calibri" pitchFamily="34" charset="0"/>
              </a:rPr>
              <a:t>Mitte</a:t>
            </a:r>
            <a:r>
              <a:rPr lang="fr-FR" sz="2000" b="1" dirty="0" smtClean="0">
                <a:latin typeface="Calibri" pitchFamily="34" charset="0"/>
              </a:rPr>
              <a:t>. </a:t>
            </a:r>
          </a:p>
          <a:p>
            <a:endParaRPr lang="fr-FR" sz="2000" b="1" dirty="0" smtClean="0">
              <a:latin typeface="Calibri" pitchFamily="34" charset="0"/>
            </a:endParaRPr>
          </a:p>
          <a:p>
            <a:r>
              <a:rPr lang="fr-FR" sz="2000" b="1" dirty="0" smtClean="0">
                <a:latin typeface="Calibri" pitchFamily="34" charset="0"/>
              </a:rPr>
              <a:t>L'histoire de ce bâtiment se remonte au XVème siècle</a:t>
            </a:r>
            <a:endParaRPr lang="es-ES" sz="2000" dirty="0">
              <a:latin typeface="Calibri" pitchFamily="34" charset="0"/>
            </a:endParaRPr>
          </a:p>
        </p:txBody>
      </p:sp>
      <p:pic>
        <p:nvPicPr>
          <p:cNvPr id="10242" name="Picture 2" descr="http://www.prolog-berlin.com/img/berlin-map.png"/>
          <p:cNvPicPr>
            <a:picLocks noChangeAspect="1" noChangeArrowheads="1"/>
          </p:cNvPicPr>
          <p:nvPr/>
        </p:nvPicPr>
        <p:blipFill>
          <a:blip r:embed="rId2" cstate="print"/>
          <a:srcRect/>
          <a:stretch>
            <a:fillRect/>
          </a:stretch>
        </p:blipFill>
        <p:spPr bwMode="auto">
          <a:xfrm>
            <a:off x="4860032" y="188640"/>
            <a:ext cx="4067944" cy="3325937"/>
          </a:xfrm>
          <a:prstGeom prst="rect">
            <a:avLst/>
          </a:prstGeom>
          <a:noFill/>
        </p:spPr>
      </p:pic>
      <p:sp>
        <p:nvSpPr>
          <p:cNvPr id="10" name="9 Forma libre"/>
          <p:cNvSpPr/>
          <p:nvPr/>
        </p:nvSpPr>
        <p:spPr>
          <a:xfrm>
            <a:off x="6300192" y="1412776"/>
            <a:ext cx="460788" cy="426855"/>
          </a:xfrm>
          <a:custGeom>
            <a:avLst/>
            <a:gdLst>
              <a:gd name="connsiteX0" fmla="*/ 460788 w 460788"/>
              <a:gd name="connsiteY0" fmla="*/ 77714 h 426855"/>
              <a:gd name="connsiteX1" fmla="*/ 383515 w 460788"/>
              <a:gd name="connsiteY1" fmla="*/ 26199 h 426855"/>
              <a:gd name="connsiteX2" fmla="*/ 306242 w 460788"/>
              <a:gd name="connsiteY2" fmla="*/ 441 h 426855"/>
              <a:gd name="connsiteX3" fmla="*/ 151695 w 460788"/>
              <a:gd name="connsiteY3" fmla="*/ 13320 h 426855"/>
              <a:gd name="connsiteX4" fmla="*/ 87301 w 460788"/>
              <a:gd name="connsiteY4" fmla="*/ 90593 h 426855"/>
              <a:gd name="connsiteX5" fmla="*/ 48664 w 460788"/>
              <a:gd name="connsiteY5" fmla="*/ 116351 h 426855"/>
              <a:gd name="connsiteX6" fmla="*/ 35786 w 460788"/>
              <a:gd name="connsiteY6" fmla="*/ 335292 h 426855"/>
              <a:gd name="connsiteX7" fmla="*/ 74422 w 460788"/>
              <a:gd name="connsiteY7" fmla="*/ 348170 h 426855"/>
              <a:gd name="connsiteX8" fmla="*/ 241847 w 460788"/>
              <a:gd name="connsiteY8" fmla="*/ 386807 h 426855"/>
              <a:gd name="connsiteX9" fmla="*/ 447909 w 460788"/>
              <a:gd name="connsiteY9" fmla="*/ 322413 h 426855"/>
              <a:gd name="connsiteX10" fmla="*/ 460788 w 460788"/>
              <a:gd name="connsiteY10" fmla="*/ 270897 h 426855"/>
              <a:gd name="connsiteX11" fmla="*/ 447909 w 460788"/>
              <a:gd name="connsiteY11" fmla="*/ 129230 h 426855"/>
              <a:gd name="connsiteX12" fmla="*/ 422152 w 460788"/>
              <a:gd name="connsiteY12" fmla="*/ 90593 h 426855"/>
              <a:gd name="connsiteX13" fmla="*/ 332000 w 460788"/>
              <a:gd name="connsiteY13" fmla="*/ 441 h 4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0788" h="426855">
                <a:moveTo>
                  <a:pt x="460788" y="77714"/>
                </a:moveTo>
                <a:cubicBezTo>
                  <a:pt x="435030" y="60542"/>
                  <a:pt x="412883" y="35989"/>
                  <a:pt x="383515" y="26199"/>
                </a:cubicBezTo>
                <a:lnTo>
                  <a:pt x="306242" y="441"/>
                </a:lnTo>
                <a:cubicBezTo>
                  <a:pt x="254726" y="4734"/>
                  <a:pt x="201644" y="0"/>
                  <a:pt x="151695" y="13320"/>
                </a:cubicBezTo>
                <a:cubicBezTo>
                  <a:pt x="122925" y="20992"/>
                  <a:pt x="105475" y="72419"/>
                  <a:pt x="87301" y="90593"/>
                </a:cubicBezTo>
                <a:cubicBezTo>
                  <a:pt x="76356" y="101538"/>
                  <a:pt x="61543" y="107765"/>
                  <a:pt x="48664" y="116351"/>
                </a:cubicBezTo>
                <a:cubicBezTo>
                  <a:pt x="19622" y="203481"/>
                  <a:pt x="0" y="227933"/>
                  <a:pt x="35786" y="335292"/>
                </a:cubicBezTo>
                <a:cubicBezTo>
                  <a:pt x="40079" y="348171"/>
                  <a:pt x="61944" y="342823"/>
                  <a:pt x="74422" y="348170"/>
                </a:cubicBezTo>
                <a:cubicBezTo>
                  <a:pt x="180125" y="393470"/>
                  <a:pt x="67542" y="367439"/>
                  <a:pt x="241847" y="386807"/>
                </a:cubicBezTo>
                <a:cubicBezTo>
                  <a:pt x="398811" y="375595"/>
                  <a:pt x="408744" y="426855"/>
                  <a:pt x="447909" y="322413"/>
                </a:cubicBezTo>
                <a:cubicBezTo>
                  <a:pt x="454124" y="305839"/>
                  <a:pt x="456495" y="288069"/>
                  <a:pt x="460788" y="270897"/>
                </a:cubicBezTo>
                <a:cubicBezTo>
                  <a:pt x="456495" y="223675"/>
                  <a:pt x="457844" y="175595"/>
                  <a:pt x="447909" y="129230"/>
                </a:cubicBezTo>
                <a:cubicBezTo>
                  <a:pt x="444666" y="114095"/>
                  <a:pt x="432435" y="102162"/>
                  <a:pt x="422152" y="90593"/>
                </a:cubicBezTo>
                <a:cubicBezTo>
                  <a:pt x="393918" y="58830"/>
                  <a:pt x="362049" y="30493"/>
                  <a:pt x="332000" y="441"/>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1" name="10 CuadroTexto"/>
          <p:cNvSpPr txBox="1"/>
          <p:nvPr/>
        </p:nvSpPr>
        <p:spPr>
          <a:xfrm>
            <a:off x="4211960" y="3573016"/>
            <a:ext cx="4680520" cy="1015663"/>
          </a:xfrm>
          <a:prstGeom prst="rect">
            <a:avLst/>
          </a:prstGeom>
          <a:noFill/>
        </p:spPr>
        <p:txBody>
          <a:bodyPr wrap="square" rtlCol="0">
            <a:spAutoFit/>
          </a:bodyPr>
          <a:lstStyle/>
          <a:p>
            <a:r>
              <a:rPr lang="fr-FR" sz="2000" b="1" dirty="0" smtClean="0">
                <a:latin typeface="Calibri" pitchFamily="34" charset="0"/>
              </a:rPr>
              <a:t>La première église fut construite sur l'emplacement de la cathédrale actuelle en 1465. </a:t>
            </a:r>
            <a:endParaRPr lang="es-ES" sz="2000" dirty="0">
              <a:latin typeface="Calibri" pitchFamily="34" charset="0"/>
            </a:endParaRPr>
          </a:p>
        </p:txBody>
      </p:sp>
      <p:sp>
        <p:nvSpPr>
          <p:cNvPr id="12" name="11 CuadroTexto"/>
          <p:cNvSpPr txBox="1"/>
          <p:nvPr/>
        </p:nvSpPr>
        <p:spPr>
          <a:xfrm>
            <a:off x="4211960" y="4725144"/>
            <a:ext cx="4752528" cy="1938992"/>
          </a:xfrm>
          <a:prstGeom prst="rect">
            <a:avLst/>
          </a:prstGeom>
          <a:noFill/>
        </p:spPr>
        <p:txBody>
          <a:bodyPr wrap="square" rtlCol="0">
            <a:spAutoFit/>
          </a:bodyPr>
          <a:lstStyle/>
          <a:p>
            <a:r>
              <a:rPr lang="fr-FR" sz="2000" b="1" dirty="0" smtClean="0">
                <a:latin typeface="Calibri" pitchFamily="34" charset="0"/>
              </a:rPr>
              <a:t>Au XIXème siècle, des membres de la famille royale prussienne, les Hohenzollern, pensaient que ce bâtiment  ne correspondait plus aux exigences de représentation de la monarchie</a:t>
            </a:r>
            <a:endParaRPr lang="es-ES" sz="2000" dirty="0">
              <a:latin typeface="Calibri" pitchFamily="34" charset="0"/>
            </a:endParaRPr>
          </a:p>
        </p:txBody>
      </p:sp>
      <p:pic>
        <p:nvPicPr>
          <p:cNvPr id="10244" name="Picture 4" descr="Archivo:Wappen Deutsches Reich - Königreich Preussen (Grosses).png">
            <a:hlinkClick r:id="rId3"/>
          </p:cNvPr>
          <p:cNvPicPr>
            <a:picLocks noChangeAspect="1" noChangeArrowheads="1"/>
          </p:cNvPicPr>
          <p:nvPr/>
        </p:nvPicPr>
        <p:blipFill>
          <a:blip r:embed="rId4" cstate="print"/>
          <a:srcRect/>
          <a:stretch>
            <a:fillRect/>
          </a:stretch>
        </p:blipFill>
        <p:spPr bwMode="auto">
          <a:xfrm>
            <a:off x="755576" y="2780928"/>
            <a:ext cx="2808312" cy="3831843"/>
          </a:xfrm>
          <a:prstGeom prst="rect">
            <a:avLst/>
          </a:prstGeom>
          <a:noFill/>
        </p:spPr>
      </p:pic>
      <p:cxnSp>
        <p:nvCxnSpPr>
          <p:cNvPr id="15" name="14 Conector recto de flecha"/>
          <p:cNvCxnSpPr/>
          <p:nvPr/>
        </p:nvCxnSpPr>
        <p:spPr>
          <a:xfrm rot="10800000">
            <a:off x="3275856" y="5517232"/>
            <a:ext cx="936104"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365104"/>
            <a:ext cx="8712968" cy="1569660"/>
          </a:xfrm>
          <a:prstGeom prst="rect">
            <a:avLst/>
          </a:prstGeom>
        </p:spPr>
        <p:txBody>
          <a:bodyPr wrap="square">
            <a:spAutoFit/>
          </a:bodyPr>
          <a:lstStyle/>
          <a:p>
            <a:endParaRPr lang="fr-FR" b="1" dirty="0" smtClean="0"/>
          </a:p>
          <a:p>
            <a:endParaRPr lang="fr-FR" b="1" dirty="0" smtClean="0"/>
          </a:p>
          <a:p>
            <a:r>
              <a:rPr lang="fr-FR" sz="2000" b="1" dirty="0" smtClean="0">
                <a:latin typeface="Calibri" pitchFamily="34" charset="0"/>
              </a:rPr>
              <a:t>Les travaux de reconstruction auront </a:t>
            </a:r>
          </a:p>
          <a:p>
            <a:r>
              <a:rPr lang="fr-FR" sz="2000" b="1" dirty="0" smtClean="0">
                <a:latin typeface="Calibri" pitchFamily="34" charset="0"/>
              </a:rPr>
              <a:t>duré près de 50 ans pour redonner au </a:t>
            </a:r>
          </a:p>
          <a:p>
            <a:r>
              <a:rPr lang="fr-FR" sz="2000" b="1" dirty="0" smtClean="0">
                <a:latin typeface="Calibri" pitchFamily="34" charset="0"/>
              </a:rPr>
              <a:t>temple toute sa splendeur. </a:t>
            </a:r>
            <a:endParaRPr lang="es-ES" sz="2000" dirty="0">
              <a:latin typeface="Calibri" pitchFamily="34" charset="0"/>
            </a:endParaRPr>
          </a:p>
        </p:txBody>
      </p:sp>
      <p:sp>
        <p:nvSpPr>
          <p:cNvPr id="3" name="2 CuadroTexto"/>
          <p:cNvSpPr txBox="1"/>
          <p:nvPr/>
        </p:nvSpPr>
        <p:spPr>
          <a:xfrm>
            <a:off x="3923928" y="476672"/>
            <a:ext cx="4968552" cy="1292662"/>
          </a:xfrm>
          <a:prstGeom prst="rect">
            <a:avLst/>
          </a:prstGeom>
          <a:noFill/>
        </p:spPr>
        <p:txBody>
          <a:bodyPr wrap="square" rtlCol="0">
            <a:spAutoFit/>
          </a:bodyPr>
          <a:lstStyle/>
          <a:p>
            <a:r>
              <a:rPr lang="fr-FR" sz="2000" b="1" dirty="0" smtClean="0">
                <a:latin typeface="Calibri" pitchFamily="34" charset="0"/>
              </a:rPr>
              <a:t>C’est pour cela que l’ empereur Guillaume II fit  construire la plus grande église protestante. </a:t>
            </a:r>
          </a:p>
          <a:p>
            <a:endParaRPr lang="es-ES" dirty="0"/>
          </a:p>
        </p:txBody>
      </p:sp>
      <p:pic>
        <p:nvPicPr>
          <p:cNvPr id="7170" name="Picture 2" descr="Archivo:Wilhelm II of Germany.jpg">
            <a:hlinkClick r:id="rId2"/>
          </p:cNvPr>
          <p:cNvPicPr>
            <a:picLocks noChangeAspect="1" noChangeArrowheads="1"/>
          </p:cNvPicPr>
          <p:nvPr/>
        </p:nvPicPr>
        <p:blipFill>
          <a:blip r:embed="rId3" cstate="print"/>
          <a:srcRect/>
          <a:stretch>
            <a:fillRect/>
          </a:stretch>
        </p:blipFill>
        <p:spPr bwMode="auto">
          <a:xfrm>
            <a:off x="827584" y="404664"/>
            <a:ext cx="2439864" cy="3600400"/>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3995936" y="1988840"/>
            <a:ext cx="4608512" cy="984885"/>
          </a:xfrm>
          <a:prstGeom prst="rect">
            <a:avLst/>
          </a:prstGeom>
          <a:noFill/>
        </p:spPr>
        <p:txBody>
          <a:bodyPr wrap="square" rtlCol="0">
            <a:spAutoFit/>
          </a:bodyPr>
          <a:lstStyle/>
          <a:p>
            <a:r>
              <a:rPr lang="fr-FR" sz="2000" b="1" dirty="0" smtClean="0">
                <a:latin typeface="Calibri" pitchFamily="34" charset="0"/>
              </a:rPr>
              <a:t>L’architecte de cette œuvre a été Julius Raschdorff. </a:t>
            </a:r>
          </a:p>
          <a:p>
            <a:endParaRPr lang="es-ES" dirty="0"/>
          </a:p>
        </p:txBody>
      </p:sp>
      <p:sp>
        <p:nvSpPr>
          <p:cNvPr id="7" name="6 CuadroTexto"/>
          <p:cNvSpPr txBox="1"/>
          <p:nvPr/>
        </p:nvSpPr>
        <p:spPr>
          <a:xfrm>
            <a:off x="3923928" y="3140968"/>
            <a:ext cx="4824536" cy="707886"/>
          </a:xfrm>
          <a:prstGeom prst="rect">
            <a:avLst/>
          </a:prstGeom>
          <a:noFill/>
        </p:spPr>
        <p:txBody>
          <a:bodyPr wrap="square" rtlCol="0">
            <a:spAutoFit/>
          </a:bodyPr>
          <a:lstStyle/>
          <a:p>
            <a:r>
              <a:rPr lang="fr-FR" sz="2000" b="1" dirty="0" smtClean="0">
                <a:latin typeface="Calibri" pitchFamily="34" charset="0"/>
              </a:rPr>
              <a:t>Durant la IIème Guerre Mondiale, la cathédrale sera bombardée par les Alliés.</a:t>
            </a:r>
            <a:endParaRPr lang="es-ES" sz="2000" dirty="0">
              <a:latin typeface="Calibri" pitchFamily="34" charset="0"/>
            </a:endParaRPr>
          </a:p>
        </p:txBody>
      </p:sp>
      <p:pic>
        <p:nvPicPr>
          <p:cNvPr id="7171" name="Picture 3" descr="C:\Documents and Settings\Usuario\Configuración local\Archivos temporales de Internet\Content.IE5\GSVTEY26\MC900415700[1].wmf"/>
          <p:cNvPicPr>
            <a:picLocks noChangeAspect="1" noChangeArrowheads="1"/>
          </p:cNvPicPr>
          <p:nvPr/>
        </p:nvPicPr>
        <p:blipFill>
          <a:blip r:embed="rId4" cstate="print"/>
          <a:srcRect/>
          <a:stretch>
            <a:fillRect/>
          </a:stretch>
        </p:blipFill>
        <p:spPr bwMode="auto">
          <a:xfrm>
            <a:off x="5436096" y="4149080"/>
            <a:ext cx="2520280" cy="2211989"/>
          </a:xfrm>
          <a:prstGeom prst="rect">
            <a:avLst/>
          </a:prstGeom>
          <a:ln>
            <a:noFill/>
          </a:ln>
          <a:effectLst>
            <a:outerShdw blurRad="292100" dist="139700" dir="2700000" algn="tl" rotWithShape="0">
              <a:srgbClr val="333333">
                <a:alpha val="65000"/>
              </a:srgbClr>
            </a:outerShdw>
          </a:effectLst>
        </p:spPr>
      </p:pic>
      <p:sp>
        <p:nvSpPr>
          <p:cNvPr id="11" name="10 CuadroTexto"/>
          <p:cNvSpPr txBox="1"/>
          <p:nvPr/>
        </p:nvSpPr>
        <p:spPr>
          <a:xfrm>
            <a:off x="539552" y="4293096"/>
            <a:ext cx="3240360" cy="369332"/>
          </a:xfrm>
          <a:prstGeom prst="rect">
            <a:avLst/>
          </a:prstGeom>
          <a:noFill/>
        </p:spPr>
        <p:txBody>
          <a:bodyPr wrap="square" rtlCol="0">
            <a:spAutoFit/>
          </a:bodyPr>
          <a:lstStyle/>
          <a:p>
            <a:r>
              <a:rPr lang="es-ES" dirty="0" err="1" smtClean="0">
                <a:solidFill>
                  <a:schemeClr val="accent4">
                    <a:lumMod val="75000"/>
                  </a:schemeClr>
                </a:solidFill>
                <a:latin typeface="Lucida Calligraphy" pitchFamily="66" charset="0"/>
              </a:rPr>
              <a:t>L’empereur</a:t>
            </a:r>
            <a:r>
              <a:rPr lang="es-ES" dirty="0" smtClean="0">
                <a:solidFill>
                  <a:schemeClr val="accent4">
                    <a:lumMod val="75000"/>
                  </a:schemeClr>
                </a:solidFill>
                <a:latin typeface="Lucida Calligraphy" pitchFamily="66" charset="0"/>
              </a:rPr>
              <a:t> Guillaume II</a:t>
            </a:r>
            <a:endParaRPr lang="es-ES" dirty="0">
              <a:solidFill>
                <a:schemeClr val="accent4">
                  <a:lumMod val="75000"/>
                </a:schemeClr>
              </a:solidFill>
              <a:latin typeface="Lucida Calligraphy"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260648"/>
            <a:ext cx="7313613" cy="868362"/>
          </a:xfrm>
        </p:spPr>
        <p:txBody>
          <a:bodyPr/>
          <a:lstStyle/>
          <a:p>
            <a:pPr algn="l"/>
            <a:r>
              <a:rPr lang="fr-FR" sz="4000" dirty="0" smtClean="0"/>
              <a:t>  </a:t>
            </a:r>
            <a:r>
              <a:rPr lang="fr-FR" sz="4000" b="1" dirty="0" smtClean="0">
                <a:solidFill>
                  <a:schemeClr val="accent4">
                    <a:lumMod val="75000"/>
                  </a:schemeClr>
                </a:solidFill>
                <a:latin typeface="Bradley Hand ITC" pitchFamily="66" charset="0"/>
              </a:rPr>
              <a:t>Description de la cathédrale</a:t>
            </a:r>
            <a:endParaRPr lang="fr-FR" sz="4000" b="1" dirty="0">
              <a:solidFill>
                <a:schemeClr val="accent4">
                  <a:lumMod val="75000"/>
                </a:schemeClr>
              </a:solidFill>
              <a:latin typeface="Bradley Hand ITC" pitchFamily="66" charset="0"/>
            </a:endParaRPr>
          </a:p>
        </p:txBody>
      </p:sp>
      <p:sp>
        <p:nvSpPr>
          <p:cNvPr id="5" name="4 Marcador de contenido"/>
          <p:cNvSpPr>
            <a:spLocks noGrp="1"/>
          </p:cNvSpPr>
          <p:nvPr>
            <p:ph idx="1"/>
          </p:nvPr>
        </p:nvSpPr>
        <p:spPr>
          <a:xfrm>
            <a:off x="539552" y="1124744"/>
            <a:ext cx="8208912" cy="4574182"/>
          </a:xfrm>
        </p:spPr>
        <p:txBody>
          <a:bodyPr>
            <a:normAutofit fontScale="55000" lnSpcReduction="20000"/>
          </a:bodyPr>
          <a:lstStyle/>
          <a:p>
            <a:pPr fontAlgn="base"/>
            <a:endParaRPr lang="fr-FR" b="1" dirty="0" smtClean="0"/>
          </a:p>
          <a:p>
            <a:pPr fontAlgn="base"/>
            <a:r>
              <a:rPr lang="fr-FR" sz="3600" b="1" dirty="0" smtClean="0">
                <a:latin typeface="Calibri" pitchFamily="34" charset="0"/>
              </a:rPr>
              <a:t>Le temple est de style de la haute renaissance italienne. </a:t>
            </a:r>
          </a:p>
          <a:p>
            <a:pPr fontAlgn="base"/>
            <a:r>
              <a:rPr lang="fr-FR" sz="3600" b="1" dirty="0" smtClean="0">
                <a:latin typeface="Calibri" pitchFamily="34" charset="0"/>
              </a:rPr>
              <a:t>Elle a une longueur 114 mètres, large de 73 mètres et haute de 85 mètres. </a:t>
            </a:r>
          </a:p>
          <a:p>
            <a:pPr fontAlgn="base"/>
            <a:r>
              <a:rPr lang="fr-FR" sz="3600" b="1" dirty="0" smtClean="0">
                <a:latin typeface="Calibri" pitchFamily="34" charset="0"/>
              </a:rPr>
              <a:t>Dans son corps central il y a une imposante coupole. </a:t>
            </a:r>
          </a:p>
          <a:p>
            <a:pPr fontAlgn="base"/>
            <a:r>
              <a:rPr lang="fr-FR" sz="3600" b="1" dirty="0" smtClean="0">
                <a:latin typeface="Calibri" pitchFamily="34" charset="0"/>
              </a:rPr>
              <a:t>L'aile Sud comporte la chapelle des Baptêmes et des Mariages et l'aile Nord, la chapelle funéraire.  </a:t>
            </a:r>
          </a:p>
          <a:p>
            <a:pPr fontAlgn="base"/>
            <a:r>
              <a:rPr lang="fr-FR" sz="3600" b="1" dirty="0" smtClean="0">
                <a:latin typeface="Calibri" pitchFamily="34" charset="0"/>
              </a:rPr>
              <a:t>Cet édifice abrite également la nécropole de la famille royale de Prusse et deux orgues. </a:t>
            </a:r>
          </a:p>
          <a:p>
            <a:pPr>
              <a:buNone/>
            </a:pPr>
            <a:r>
              <a:rPr lang="fr-FR" sz="3600" b="1" dirty="0" smtClean="0">
                <a:latin typeface="Calibri" pitchFamily="34" charset="0"/>
              </a:rPr>
              <a:t/>
            </a:r>
            <a:br>
              <a:rPr lang="fr-FR" sz="3600" b="1" dirty="0" smtClean="0">
                <a:latin typeface="Calibri" pitchFamily="34" charset="0"/>
              </a:rPr>
            </a:br>
            <a:r>
              <a:rPr lang="fr-FR" sz="3600" b="1" dirty="0" smtClean="0">
                <a:latin typeface="Calibri" pitchFamily="34" charset="0"/>
              </a:rPr>
              <a:t/>
            </a:r>
            <a:br>
              <a:rPr lang="fr-FR" sz="3600" b="1" dirty="0" smtClean="0">
                <a:latin typeface="Calibri" pitchFamily="34" charset="0"/>
              </a:rPr>
            </a:br>
            <a:endParaRPr lang="es-ES" sz="3600" b="1" dirty="0">
              <a:latin typeface="Calibri" pitchFamily="34" charset="0"/>
            </a:endParaRPr>
          </a:p>
        </p:txBody>
      </p:sp>
      <p:pic>
        <p:nvPicPr>
          <p:cNvPr id="5122" name="Picture 2" descr="http://upload.wikimedia.org/wikipedia/commons/thumb/5/58/CatedralBerlin.jpg/400px-CatedralBerlin.jpg"/>
          <p:cNvPicPr>
            <a:picLocks noChangeAspect="1" noChangeArrowheads="1"/>
          </p:cNvPicPr>
          <p:nvPr/>
        </p:nvPicPr>
        <p:blipFill>
          <a:blip r:embed="rId2" cstate="print"/>
          <a:srcRect/>
          <a:stretch>
            <a:fillRect/>
          </a:stretch>
        </p:blipFill>
        <p:spPr bwMode="auto">
          <a:xfrm>
            <a:off x="1619672" y="4869160"/>
            <a:ext cx="5976664" cy="1612007"/>
          </a:xfrm>
          <a:prstGeom prst="rect">
            <a:avLst/>
          </a:prstGeom>
          <a:ln>
            <a:noFill/>
          </a:ln>
          <a:effectLst>
            <a:outerShdw blurRad="292100" dist="139700" dir="2700000" algn="tl" rotWithShape="0">
              <a:srgbClr val="333333">
                <a:alpha val="65000"/>
              </a:srgbClr>
            </a:outerShdw>
          </a:effectLst>
        </p:spPr>
      </p:pic>
      <p:cxnSp>
        <p:nvCxnSpPr>
          <p:cNvPr id="10" name="9 Conector recto"/>
          <p:cNvCxnSpPr/>
          <p:nvPr/>
        </p:nvCxnSpPr>
        <p:spPr>
          <a:xfrm>
            <a:off x="827584" y="980728"/>
            <a:ext cx="6984776"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http://www.absolutalemania.com/wp-content/uploads/2009/04/catedral-de-berlin3.jpg"/>
          <p:cNvPicPr>
            <a:picLocks noChangeAspect="1" noChangeArrowheads="1"/>
          </p:cNvPicPr>
          <p:nvPr/>
        </p:nvPicPr>
        <p:blipFill>
          <a:blip r:embed="rId2" cstate="print"/>
          <a:srcRect/>
          <a:stretch>
            <a:fillRect/>
          </a:stretch>
        </p:blipFill>
        <p:spPr bwMode="auto">
          <a:xfrm>
            <a:off x="395536" y="3789040"/>
            <a:ext cx="3779912" cy="2834935"/>
          </a:xfrm>
          <a:prstGeom prst="rect">
            <a:avLst/>
          </a:prstGeom>
          <a:ln>
            <a:noFill/>
          </a:ln>
          <a:effectLst>
            <a:softEdge rad="112500"/>
          </a:effectLst>
        </p:spPr>
      </p:pic>
      <p:pic>
        <p:nvPicPr>
          <p:cNvPr id="2049" name="Picture 1" descr="C:\Documents and Settings\Usuario\Configuración local\Archivos temporales de Internet\Content.IE5\GQ70YG9L\MP900403511[1].jpg"/>
          <p:cNvPicPr>
            <a:picLocks noChangeAspect="1" noChangeArrowheads="1"/>
          </p:cNvPicPr>
          <p:nvPr/>
        </p:nvPicPr>
        <p:blipFill>
          <a:blip r:embed="rId3" cstate="print"/>
          <a:srcRect/>
          <a:stretch>
            <a:fillRect/>
          </a:stretch>
        </p:blipFill>
        <p:spPr bwMode="auto">
          <a:xfrm>
            <a:off x="323528" y="260648"/>
            <a:ext cx="4806479" cy="3384376"/>
          </a:xfrm>
          <a:prstGeom prst="rect">
            <a:avLst/>
          </a:prstGeom>
          <a:noFill/>
        </p:spPr>
      </p:pic>
      <p:pic>
        <p:nvPicPr>
          <p:cNvPr id="2051" name="Picture 3" descr="http://farm3.static.flickr.com/2110/1819894397_ac97290df8.jpg"/>
          <p:cNvPicPr>
            <a:picLocks noChangeAspect="1" noChangeArrowheads="1"/>
          </p:cNvPicPr>
          <p:nvPr/>
        </p:nvPicPr>
        <p:blipFill>
          <a:blip r:embed="rId4" cstate="print">
            <a:lum contrast="-10000"/>
          </a:blip>
          <a:srcRect/>
          <a:stretch>
            <a:fillRect/>
          </a:stretch>
        </p:blipFill>
        <p:spPr bwMode="auto">
          <a:xfrm>
            <a:off x="4211960" y="2924944"/>
            <a:ext cx="4762500" cy="3467100"/>
          </a:xfrm>
          <a:prstGeom prst="rect">
            <a:avLst/>
          </a:prstGeom>
          <a:ln>
            <a:noFill/>
          </a:ln>
          <a:effectLst>
            <a:softEdge rad="112500"/>
          </a:effectLst>
        </p:spPr>
      </p:pic>
      <p:sp>
        <p:nvSpPr>
          <p:cNvPr id="10" name="9 CuadroTexto"/>
          <p:cNvSpPr txBox="1"/>
          <p:nvPr/>
        </p:nvSpPr>
        <p:spPr>
          <a:xfrm>
            <a:off x="5292080" y="1988840"/>
            <a:ext cx="3635896" cy="646331"/>
          </a:xfrm>
          <a:prstGeom prst="rect">
            <a:avLst/>
          </a:prstGeom>
          <a:noFill/>
        </p:spPr>
        <p:txBody>
          <a:bodyPr wrap="square" rtlCol="0">
            <a:spAutoFit/>
          </a:bodyPr>
          <a:lstStyle/>
          <a:p>
            <a:pPr algn="ctr"/>
            <a:r>
              <a:rPr lang="fr-FR" b="1" dirty="0" smtClean="0">
                <a:latin typeface="Lucida Calligraphy" pitchFamily="66" charset="0"/>
              </a:rPr>
              <a:t>La nécropole de la famille royale de Prusse</a:t>
            </a:r>
            <a:endParaRPr lang="es-ES" dirty="0">
              <a:latin typeface="Lucida Calligraphy" pitchFamily="66" charset="0"/>
            </a:endParaRPr>
          </a:p>
        </p:txBody>
      </p:sp>
      <p:sp>
        <p:nvSpPr>
          <p:cNvPr id="12" name="11 Cheurón"/>
          <p:cNvSpPr/>
          <p:nvPr/>
        </p:nvSpPr>
        <p:spPr>
          <a:xfrm>
            <a:off x="4788024" y="548680"/>
            <a:ext cx="4176464" cy="576064"/>
          </a:xfrm>
          <a:prstGeom prst="chevron">
            <a:avLst/>
          </a:prstGeom>
          <a:solidFill>
            <a:srgbClr val="006699"/>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8" name="7 CuadroTexto"/>
          <p:cNvSpPr txBox="1"/>
          <p:nvPr/>
        </p:nvSpPr>
        <p:spPr>
          <a:xfrm>
            <a:off x="5004048" y="692696"/>
            <a:ext cx="3744416" cy="369332"/>
          </a:xfrm>
          <a:prstGeom prst="rect">
            <a:avLst/>
          </a:prstGeom>
          <a:noFill/>
        </p:spPr>
        <p:txBody>
          <a:bodyPr wrap="square" rtlCol="0">
            <a:spAutoFit/>
          </a:bodyPr>
          <a:lstStyle/>
          <a:p>
            <a:r>
              <a:rPr lang="es-ES" b="1" dirty="0" smtClean="0">
                <a:solidFill>
                  <a:schemeClr val="bg1"/>
                </a:solidFill>
                <a:latin typeface="Lucida Calligraphy" pitchFamily="66" charset="0"/>
              </a:rPr>
              <a:t> L’ </a:t>
            </a:r>
            <a:r>
              <a:rPr lang="es-ES" b="1" dirty="0" err="1" smtClean="0">
                <a:solidFill>
                  <a:schemeClr val="bg1"/>
                </a:solidFill>
                <a:latin typeface="Lucida Calligraphy" pitchFamily="66" charset="0"/>
              </a:rPr>
              <a:t>interieur</a:t>
            </a:r>
            <a:r>
              <a:rPr lang="es-ES" b="1" dirty="0" smtClean="0">
                <a:solidFill>
                  <a:schemeClr val="bg1"/>
                </a:solidFill>
                <a:latin typeface="Lucida Calligraphy" pitchFamily="66" charset="0"/>
              </a:rPr>
              <a:t> de la </a:t>
            </a:r>
            <a:r>
              <a:rPr lang="es-ES" b="1" dirty="0" err="1" smtClean="0">
                <a:solidFill>
                  <a:schemeClr val="bg1"/>
                </a:solidFill>
                <a:latin typeface="Lucida Calligraphy" pitchFamily="66" charset="0"/>
              </a:rPr>
              <a:t>cathédrale</a:t>
            </a:r>
            <a:endParaRPr lang="es-ES" b="1" dirty="0">
              <a:solidFill>
                <a:schemeClr val="bg1"/>
              </a:solidFill>
              <a:latin typeface="Lucida Calligraphy" pitchFamily="66" charset="0"/>
            </a:endParaRPr>
          </a:p>
        </p:txBody>
      </p:sp>
      <p:cxnSp>
        <p:nvCxnSpPr>
          <p:cNvPr id="14" name="13 Conector recto de flecha"/>
          <p:cNvCxnSpPr/>
          <p:nvPr/>
        </p:nvCxnSpPr>
        <p:spPr>
          <a:xfrm rot="5400000">
            <a:off x="5688124" y="2888940"/>
            <a:ext cx="648072" cy="1588"/>
          </a:xfrm>
          <a:prstGeom prst="straightConnector1">
            <a:avLst/>
          </a:prstGeom>
          <a:ln w="38100">
            <a:solidFill>
              <a:srgbClr val="006699"/>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332656"/>
            <a:ext cx="8964488" cy="7448193"/>
          </a:xfrm>
          <a:prstGeom prst="rect">
            <a:avLst/>
          </a:prstGeom>
        </p:spPr>
        <p:txBody>
          <a:bodyPr wrap="square">
            <a:spAutoFit/>
          </a:bodyPr>
          <a:lstStyle/>
          <a:p>
            <a:pPr fontAlgn="base">
              <a:spcBef>
                <a:spcPct val="0"/>
              </a:spcBef>
              <a:spcAft>
                <a:spcPct val="0"/>
              </a:spcAft>
              <a:buFont typeface="Wingdings" pitchFamily="2" charset="2"/>
              <a:buChar char="v"/>
            </a:pPr>
            <a:r>
              <a:rPr lang="fr-FR" sz="2000" b="1" dirty="0" smtClean="0">
                <a:solidFill>
                  <a:srgbClr val="000000"/>
                </a:solidFill>
                <a:latin typeface="Calibri" pitchFamily="34" charset="0"/>
                <a:cs typeface="Times New Roman" pitchFamily="18" charset="0"/>
              </a:rPr>
              <a:t> Le 25 juin 1999  les membres du Bundestag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(parlement) ont décidé qu’ il faut un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monument pour commémorer des victimes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de ce tragédie . </a:t>
            </a:r>
          </a:p>
          <a:p>
            <a:pPr fontAlgn="base">
              <a:spcBef>
                <a:spcPct val="0"/>
              </a:spcBef>
              <a:spcAft>
                <a:spcPct val="0"/>
              </a:spcAft>
            </a:pPr>
            <a:endParaRPr lang="fr-FR" sz="2000" b="1" dirty="0" smtClean="0">
              <a:solidFill>
                <a:srgbClr val="000000"/>
              </a:solidFill>
              <a:latin typeface="Calibri" pitchFamily="34" charset="0"/>
              <a:cs typeface="Times New Roman" pitchFamily="18" charset="0"/>
            </a:endParaRPr>
          </a:p>
          <a:p>
            <a:pPr fontAlgn="base">
              <a:spcBef>
                <a:spcPct val="0"/>
              </a:spcBef>
              <a:spcAft>
                <a:spcPct val="0"/>
              </a:spcAft>
              <a:buFont typeface="Wingdings" pitchFamily="2" charset="2"/>
              <a:buChar char="v"/>
            </a:pPr>
            <a:r>
              <a:rPr lang="fr-FR" sz="2000" b="1" dirty="0" smtClean="0">
                <a:solidFill>
                  <a:srgbClr val="000000"/>
                </a:solidFill>
                <a:latin typeface="Calibri" pitchFamily="34" charset="0"/>
                <a:cs typeface="Times New Roman" pitchFamily="18" charset="0"/>
              </a:rPr>
              <a:t> Ce monument est un symbole sans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précédent parce que jamais une nation a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présente le souvenir du plus grand de ses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crimes par un monument en plein centre de </a:t>
            </a:r>
          </a:p>
          <a:p>
            <a:pPr fontAlgn="base">
              <a:spcBef>
                <a:spcPct val="0"/>
              </a:spcBef>
              <a:spcAft>
                <a:spcPct val="0"/>
              </a:spcAft>
            </a:pPr>
            <a:r>
              <a:rPr lang="fr-FR" sz="2000" b="1" dirty="0" smtClean="0">
                <a:solidFill>
                  <a:srgbClr val="000000"/>
                </a:solidFill>
                <a:latin typeface="Calibri" pitchFamily="34" charset="0"/>
                <a:cs typeface="Times New Roman" pitchFamily="18" charset="0"/>
              </a:rPr>
              <a:t>sa capitale.</a:t>
            </a:r>
          </a:p>
          <a:p>
            <a:pPr lvl="0" fontAlgn="base">
              <a:spcBef>
                <a:spcPct val="0"/>
              </a:spcBef>
              <a:spcAft>
                <a:spcPct val="0"/>
              </a:spcAft>
            </a:pPr>
            <a:endParaRPr lang="fr-FR" sz="2000" b="1" dirty="0" smtClean="0">
              <a:solidFill>
                <a:srgbClr val="000000"/>
              </a:solidFill>
              <a:latin typeface="Calibri" pitchFamily="34" charset="0"/>
              <a:cs typeface="Times New Roman" pitchFamily="18" charset="0"/>
            </a:endParaRPr>
          </a:p>
          <a:p>
            <a:pPr lvl="0" fontAlgn="base">
              <a:spcBef>
                <a:spcPct val="0"/>
              </a:spcBef>
              <a:spcAft>
                <a:spcPct val="0"/>
              </a:spcAft>
              <a:buFont typeface="Wingdings" pitchFamily="2" charset="2"/>
              <a:buChar char="v"/>
            </a:pPr>
            <a:r>
              <a:rPr lang="fr-FR" sz="2000" b="1" dirty="0" smtClean="0">
                <a:solidFill>
                  <a:srgbClr val="000000"/>
                </a:solidFill>
                <a:latin typeface="Calibri" pitchFamily="34" charset="0"/>
                <a:cs typeface="Times New Roman" pitchFamily="18" charset="0"/>
              </a:rPr>
              <a:t> Le concepteur de ce monument a été Peter </a:t>
            </a:r>
          </a:p>
          <a:p>
            <a:pPr lvl="0" fontAlgn="base">
              <a:spcBef>
                <a:spcPct val="0"/>
              </a:spcBef>
              <a:spcAft>
                <a:spcPct val="0"/>
              </a:spcAft>
            </a:pPr>
            <a:r>
              <a:rPr lang="fr-FR" sz="2000" b="1" dirty="0" smtClean="0">
                <a:solidFill>
                  <a:srgbClr val="000000"/>
                </a:solidFill>
                <a:latin typeface="Calibri" pitchFamily="34" charset="0"/>
                <a:cs typeface="Times New Roman" pitchFamily="18" charset="0"/>
              </a:rPr>
              <a:t>Eisenman qui fit construit 2711 stèles de béton </a:t>
            </a:r>
          </a:p>
          <a:p>
            <a:pPr lvl="0" fontAlgn="base">
              <a:spcBef>
                <a:spcPct val="0"/>
              </a:spcBef>
              <a:spcAft>
                <a:spcPct val="0"/>
              </a:spcAft>
            </a:pPr>
            <a:r>
              <a:rPr lang="fr-FR" sz="2000" b="1" dirty="0" smtClean="0">
                <a:solidFill>
                  <a:srgbClr val="000000"/>
                </a:solidFill>
                <a:latin typeface="Calibri" pitchFamily="34" charset="0"/>
                <a:cs typeface="Times New Roman" pitchFamily="18" charset="0"/>
              </a:rPr>
              <a:t>gris anthracite. </a:t>
            </a:r>
          </a:p>
          <a:p>
            <a:pPr lvl="0" fontAlgn="base">
              <a:spcBef>
                <a:spcPct val="0"/>
              </a:spcBef>
              <a:spcAft>
                <a:spcPct val="0"/>
              </a:spcAft>
            </a:pPr>
            <a:endParaRPr lang="fr-FR" sz="2000" b="1" dirty="0" smtClean="0">
              <a:solidFill>
                <a:srgbClr val="000000"/>
              </a:solidFill>
              <a:latin typeface="Calibri" pitchFamily="34" charset="0"/>
              <a:cs typeface="Times New Roman" pitchFamily="18" charset="0"/>
            </a:endParaRPr>
          </a:p>
          <a:p>
            <a:pPr lvl="0" fontAlgn="base">
              <a:spcBef>
                <a:spcPct val="0"/>
              </a:spcBef>
              <a:spcAft>
                <a:spcPct val="0"/>
              </a:spcAft>
              <a:buFont typeface="Wingdings" pitchFamily="2" charset="2"/>
              <a:buChar char="v"/>
            </a:pPr>
            <a:r>
              <a:rPr lang="fr-FR" sz="2000" b="1" dirty="0" smtClean="0">
                <a:latin typeface="Calibri" pitchFamily="34" charset="0"/>
              </a:rPr>
              <a:t> Larges de 95 centimètres et longues de 2,38 </a:t>
            </a:r>
          </a:p>
          <a:p>
            <a:pPr lvl="0" fontAlgn="base">
              <a:spcBef>
                <a:spcPct val="0"/>
              </a:spcBef>
              <a:spcAft>
                <a:spcPct val="0"/>
              </a:spcAft>
            </a:pPr>
            <a:r>
              <a:rPr lang="fr-FR" sz="2000" b="1" dirty="0" smtClean="0">
                <a:latin typeface="Calibri" pitchFamily="34" charset="0"/>
              </a:rPr>
              <a:t>mètres, les stèles ont une hauteur variable </a:t>
            </a:r>
          </a:p>
          <a:p>
            <a:pPr lvl="0" fontAlgn="base">
              <a:spcBef>
                <a:spcPct val="0"/>
              </a:spcBef>
              <a:spcAft>
                <a:spcPct val="0"/>
              </a:spcAft>
            </a:pPr>
            <a:r>
              <a:rPr lang="fr-FR" sz="2000" b="1" dirty="0" smtClean="0">
                <a:latin typeface="Calibri" pitchFamily="34" charset="0"/>
              </a:rPr>
              <a:t>pouvant atteindre jusqu'à 4,70 mètres et </a:t>
            </a:r>
          </a:p>
          <a:p>
            <a:pPr lvl="0" fontAlgn="base">
              <a:spcBef>
                <a:spcPct val="0"/>
              </a:spcBef>
              <a:spcAft>
                <a:spcPct val="0"/>
              </a:spcAft>
            </a:pPr>
            <a:r>
              <a:rPr lang="fr-FR" sz="2000" b="1" dirty="0" smtClean="0">
                <a:latin typeface="Calibri" pitchFamily="34" charset="0"/>
              </a:rPr>
              <a:t>sont installées à 95 cm de distance les unes </a:t>
            </a:r>
          </a:p>
          <a:p>
            <a:pPr lvl="0" fontAlgn="base">
              <a:spcBef>
                <a:spcPct val="0"/>
              </a:spcBef>
              <a:spcAft>
                <a:spcPct val="0"/>
              </a:spcAft>
            </a:pPr>
            <a:r>
              <a:rPr lang="fr-FR" sz="2000" b="1" dirty="0" smtClean="0">
                <a:latin typeface="Calibri" pitchFamily="34" charset="0"/>
              </a:rPr>
              <a:t>des autres.</a:t>
            </a:r>
          </a:p>
          <a:p>
            <a:pPr fontAlgn="base">
              <a:spcBef>
                <a:spcPct val="0"/>
              </a:spcBef>
              <a:spcAft>
                <a:spcPct val="0"/>
              </a:spcAft>
            </a:pPr>
            <a:endParaRPr lang="fr-FR" sz="2000" b="1" dirty="0" smtClean="0">
              <a:solidFill>
                <a:srgbClr val="000000"/>
              </a:solidFill>
              <a:latin typeface="Calibri" pitchFamily="34" charset="0"/>
              <a:cs typeface="Times New Roman" pitchFamily="18" charset="0"/>
            </a:endParaRPr>
          </a:p>
          <a:p>
            <a:pPr fontAlgn="base">
              <a:spcBef>
                <a:spcPct val="0"/>
              </a:spcBef>
              <a:spcAft>
                <a:spcPct val="0"/>
              </a:spcAft>
            </a:pPr>
            <a:endParaRPr lang="fr-FR" sz="2000" b="1" dirty="0" smtClean="0">
              <a:solidFill>
                <a:srgbClr val="000000"/>
              </a:solidFill>
              <a:latin typeface="Calibri" pitchFamily="34" charset="0"/>
              <a:cs typeface="Times New Roman" pitchFamily="18" charset="0"/>
            </a:endParaRPr>
          </a:p>
          <a:p>
            <a:pPr fontAlgn="base">
              <a:spcBef>
                <a:spcPct val="0"/>
              </a:spcBef>
              <a:spcAft>
                <a:spcPct val="0"/>
              </a:spcAft>
            </a:pPr>
            <a:endParaRPr lang="fr-FR" sz="2000" b="1" dirty="0" smtClean="0">
              <a:solidFill>
                <a:srgbClr val="000000"/>
              </a:solidFill>
              <a:latin typeface="Calibri" pitchFamily="34" charset="0"/>
              <a:cs typeface="Times New Roman" pitchFamily="18" charset="0"/>
            </a:endParaRPr>
          </a:p>
          <a:p>
            <a:pPr lvl="0" fontAlgn="base">
              <a:spcBef>
                <a:spcPct val="0"/>
              </a:spcBef>
              <a:spcAft>
                <a:spcPct val="0"/>
              </a:spcAft>
            </a:pPr>
            <a:endParaRPr lang="fr-FR" dirty="0" smtClean="0">
              <a:solidFill>
                <a:srgbClr val="000000"/>
              </a:solidFill>
              <a:latin typeface="Verdana" pitchFamily="34" charset="0"/>
              <a:cs typeface="Times New Roman" pitchFamily="18" charset="0"/>
            </a:endParaRPr>
          </a:p>
        </p:txBody>
      </p:sp>
      <p:pic>
        <p:nvPicPr>
          <p:cNvPr id="41988" name="Picture 4" descr="http://www.arquinews.com/wp-content/uploads/2007/06/memorial-holocausto.jpg"/>
          <p:cNvPicPr>
            <a:picLocks noChangeAspect="1" noChangeArrowheads="1"/>
          </p:cNvPicPr>
          <p:nvPr/>
        </p:nvPicPr>
        <p:blipFill>
          <a:blip r:embed="rId2" cstate="print"/>
          <a:srcRect/>
          <a:stretch>
            <a:fillRect/>
          </a:stretch>
        </p:blipFill>
        <p:spPr bwMode="auto">
          <a:xfrm>
            <a:off x="5364088" y="188640"/>
            <a:ext cx="3600400" cy="65323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79512" y="188640"/>
            <a:ext cx="8964488" cy="4370427"/>
          </a:xfrm>
          <a:prstGeom prst="rect">
            <a:avLst/>
          </a:prstGeom>
          <a:noFill/>
        </p:spPr>
        <p:txBody>
          <a:bodyPr wrap="square" rtlCol="0">
            <a:spAutoFit/>
          </a:bodyPr>
          <a:lstStyle/>
          <a:p>
            <a:r>
              <a:rPr lang="fr-FR" sz="2000" b="1" dirty="0" smtClean="0">
                <a:latin typeface="Calibri" pitchFamily="34" charset="0"/>
              </a:rPr>
              <a:t/>
            </a:r>
            <a:br>
              <a:rPr lang="fr-FR" sz="2000" b="1" dirty="0" smtClean="0">
                <a:latin typeface="Calibri" pitchFamily="34" charset="0"/>
              </a:rPr>
            </a:br>
            <a:endParaRPr lang="fr-FR" sz="2000" b="1" dirty="0" smtClean="0">
              <a:latin typeface="Calibri" pitchFamily="34" charset="0"/>
            </a:endParaRPr>
          </a:p>
          <a:p>
            <a:r>
              <a:rPr lang="fr-FR" sz="2000" b="1" dirty="0" smtClean="0">
                <a:latin typeface="Calibri" pitchFamily="34" charset="0"/>
              </a:rPr>
              <a:t/>
            </a:r>
            <a:br>
              <a:rPr lang="fr-FR" sz="2000" b="1" dirty="0" smtClean="0">
                <a:latin typeface="Calibri" pitchFamily="34" charset="0"/>
              </a:rPr>
            </a:br>
            <a:endParaRPr lang="fr-FR" sz="2000" b="1" dirty="0" smtClean="0">
              <a:latin typeface="Calibri" pitchFamily="34" charset="0"/>
            </a:endParaRPr>
          </a:p>
          <a:p>
            <a:endParaRPr lang="fr-FR" sz="2000" b="1" dirty="0" smtClean="0">
              <a:latin typeface="Calibri" pitchFamily="34" charset="0"/>
            </a:endParaRPr>
          </a:p>
          <a:p>
            <a:r>
              <a:rPr lang="fr-FR" sz="2000" b="1" dirty="0" smtClean="0">
                <a:latin typeface="Calibri" pitchFamily="34" charset="0"/>
              </a:rPr>
              <a:t>   </a:t>
            </a:r>
          </a:p>
          <a:p>
            <a:endParaRPr lang="fr-FR" sz="2000" b="1" dirty="0" smtClean="0">
              <a:latin typeface="Calibri" pitchFamily="34" charset="0"/>
            </a:endParaRPr>
          </a:p>
          <a:p>
            <a:endParaRPr lang="fr-FR" sz="2000" b="1" dirty="0" smtClean="0">
              <a:latin typeface="Calibri" pitchFamily="34" charset="0"/>
            </a:endParaRPr>
          </a:p>
          <a:p>
            <a:r>
              <a:rPr lang="fr-FR" sz="2000" b="1" dirty="0" smtClean="0">
                <a:latin typeface="Calibri" pitchFamily="34" charset="0"/>
              </a:rPr>
              <a:t/>
            </a:r>
            <a:br>
              <a:rPr lang="fr-FR" sz="2000" b="1" dirty="0" smtClean="0">
                <a:latin typeface="Calibri" pitchFamily="34" charset="0"/>
              </a:rPr>
            </a:br>
            <a:endParaRPr lang="fr-FR" sz="2000" b="1" dirty="0" smtClean="0">
              <a:latin typeface="Calibri" pitchFamily="34" charset="0"/>
            </a:endParaRPr>
          </a:p>
          <a:p>
            <a:pPr lvl="0"/>
            <a:endParaRPr lang="fr-FR" sz="2000" b="1" dirty="0" smtClean="0">
              <a:latin typeface="Calibri" pitchFamily="34" charset="0"/>
            </a:endParaRPr>
          </a:p>
          <a:p>
            <a:pPr lvl="0"/>
            <a:endParaRPr lang="fr-FR" sz="2000" b="1" dirty="0" smtClean="0">
              <a:solidFill>
                <a:srgbClr val="000000"/>
              </a:solidFill>
              <a:latin typeface="Calibri" pitchFamily="34" charset="0"/>
              <a:cs typeface="Times New Roman" pitchFamily="18" charset="0"/>
            </a:endParaRPr>
          </a:p>
          <a:p>
            <a:pPr lvl="0"/>
            <a:endParaRPr lang="fr-FR" sz="2000" b="1" dirty="0" smtClean="0">
              <a:solidFill>
                <a:srgbClr val="000000"/>
              </a:solidFill>
              <a:latin typeface="Calibri" pitchFamily="34" charset="0"/>
              <a:cs typeface="Times New Roman" pitchFamily="18" charset="0"/>
            </a:endParaRPr>
          </a:p>
          <a:p>
            <a:endParaRPr lang="es-ES" dirty="0"/>
          </a:p>
        </p:txBody>
      </p:sp>
      <p:pic>
        <p:nvPicPr>
          <p:cNvPr id="1035" name="Picture 11" descr="http://farm5.static.flickr.com/4022/4282457749_4880e18aa8.jpg"/>
          <p:cNvPicPr>
            <a:picLocks noChangeAspect="1" noChangeArrowheads="1"/>
          </p:cNvPicPr>
          <p:nvPr/>
        </p:nvPicPr>
        <p:blipFill>
          <a:blip r:embed="rId2" cstate="print"/>
          <a:srcRect/>
          <a:stretch>
            <a:fillRect/>
          </a:stretch>
        </p:blipFill>
        <p:spPr bwMode="auto">
          <a:xfrm>
            <a:off x="2051720" y="3429000"/>
            <a:ext cx="4067944" cy="2461254"/>
          </a:xfrm>
          <a:prstGeom prst="rect">
            <a:avLst/>
          </a:prstGeom>
          <a:ln>
            <a:noFill/>
          </a:ln>
          <a:effectLst>
            <a:outerShdw blurRad="292100" dist="139700" dir="2700000" algn="tl" rotWithShape="0">
              <a:srgbClr val="333333">
                <a:alpha val="65000"/>
              </a:srgbClr>
            </a:outerShdw>
          </a:effectLst>
        </p:spPr>
      </p:pic>
      <p:sp>
        <p:nvSpPr>
          <p:cNvPr id="23" name="22 CuadroTexto"/>
          <p:cNvSpPr txBox="1"/>
          <p:nvPr/>
        </p:nvSpPr>
        <p:spPr>
          <a:xfrm>
            <a:off x="3995936" y="188640"/>
            <a:ext cx="4896544" cy="3662541"/>
          </a:xfrm>
          <a:prstGeom prst="rect">
            <a:avLst/>
          </a:prstGeom>
          <a:noFill/>
        </p:spPr>
        <p:txBody>
          <a:bodyPr wrap="square" rtlCol="0">
            <a:spAutoFit/>
          </a:bodyPr>
          <a:lstStyle/>
          <a:p>
            <a:pPr algn="just"/>
            <a:r>
              <a:rPr lang="fr-FR" sz="3200" b="1" dirty="0" smtClean="0">
                <a:latin typeface="Calibri" pitchFamily="34" charset="0"/>
              </a:rPr>
              <a:t>Dans ce monument, on peut voir un centre de documentation de l’ holocauste qui s'articule autour de quatre salles distinctes.</a:t>
            </a:r>
          </a:p>
          <a:p>
            <a:pPr marL="457200" indent="-457200"/>
            <a:endParaRPr lang="fr-FR" sz="2000" b="1" dirty="0" smtClean="0">
              <a:latin typeface="Calibri" pitchFamily="34" charset="0"/>
            </a:endParaRPr>
          </a:p>
          <a:p>
            <a:endParaRPr lang="fr-FR" sz="2000" b="1" dirty="0" smtClean="0">
              <a:latin typeface="Calibri" pitchFamily="34" charset="0"/>
            </a:endParaRPr>
          </a:p>
        </p:txBody>
      </p:sp>
      <p:pic>
        <p:nvPicPr>
          <p:cNvPr id="1039" name="Picture 15" descr="http://i.usatoday.net/news/gallery/2010/n100107_day/08-germany-n100107.jpg"/>
          <p:cNvPicPr>
            <a:picLocks noChangeAspect="1" noChangeArrowheads="1"/>
          </p:cNvPicPr>
          <p:nvPr/>
        </p:nvPicPr>
        <p:blipFill>
          <a:blip r:embed="rId3" cstate="print"/>
          <a:srcRect/>
          <a:stretch>
            <a:fillRect/>
          </a:stretch>
        </p:blipFill>
        <p:spPr bwMode="auto">
          <a:xfrm>
            <a:off x="179512" y="332656"/>
            <a:ext cx="3646993"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http://farm3.static.flickr.com/2493/3997843165_626b31c8f6_o.jpg"/>
          <p:cNvPicPr>
            <a:picLocks noChangeAspect="1" noChangeArrowheads="1"/>
          </p:cNvPicPr>
          <p:nvPr/>
        </p:nvPicPr>
        <p:blipFill>
          <a:blip r:embed="rId2" cstate="print"/>
          <a:srcRect/>
          <a:stretch>
            <a:fillRect/>
          </a:stretch>
        </p:blipFill>
        <p:spPr bwMode="auto">
          <a:xfrm>
            <a:off x="0" y="0"/>
            <a:ext cx="9145658" cy="6858000"/>
          </a:xfrm>
          <a:prstGeom prst="rect">
            <a:avLst/>
          </a:prstGeom>
          <a:noFill/>
        </p:spPr>
      </p:pic>
      <p:sp>
        <p:nvSpPr>
          <p:cNvPr id="6" name="5 Rectángulo"/>
          <p:cNvSpPr/>
          <p:nvPr/>
        </p:nvSpPr>
        <p:spPr>
          <a:xfrm>
            <a:off x="0" y="5949280"/>
            <a:ext cx="9144000" cy="70788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latin typeface="Calibri" pitchFamily="34" charset="0"/>
              </a:rPr>
              <a:t>Le mémorial de l’ holocauste est un monument très connu à Berlin. Chaque année, plus de 3.5 million de touristes visitent ce lieu. </a:t>
            </a:r>
            <a:endParaRPr lang="fr-FR" sz="2000"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r="25000" b="1218"/>
          <a:stretch>
            <a:fillRect/>
          </a:stretch>
        </p:blipFill>
        <p:spPr bwMode="auto">
          <a:xfrm>
            <a:off x="0"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313613" cy="868362"/>
          </a:xfrm>
        </p:spPr>
        <p:txBody>
          <a:bodyPr/>
          <a:lstStyle/>
          <a:p>
            <a:r>
              <a:rPr lang="es-ES" sz="4800" b="1" spc="50" dirty="0" smtClean="0">
                <a:ln w="11430">
                  <a:solidFill>
                    <a:schemeClr val="tx1"/>
                  </a:solidFill>
                </a:ln>
                <a:solidFill>
                  <a:srgbClr val="0099CC"/>
                </a:solidFill>
                <a:effectLst>
                  <a:outerShdw blurRad="50800" dist="38100" algn="l" rotWithShape="0">
                    <a:prstClr val="black">
                      <a:alpha val="40000"/>
                    </a:prstClr>
                  </a:outerShdw>
                </a:effectLst>
                <a:latin typeface="Broadway BT" pitchFamily="82" charset="0"/>
              </a:rPr>
              <a:t>La  Porte de Brandebourg</a:t>
            </a:r>
            <a:endParaRPr lang="es-ES" dirty="0">
              <a:ln w="11430">
                <a:solidFill>
                  <a:schemeClr val="tx1"/>
                </a:solidFill>
              </a:ln>
              <a:solidFill>
                <a:srgbClr val="0099CC"/>
              </a:solidFill>
              <a:latin typeface="Sylfaen" pitchFamily="18" charset="0"/>
            </a:endParaRPr>
          </a:p>
        </p:txBody>
      </p:sp>
      <p:sp>
        <p:nvSpPr>
          <p:cNvPr id="3" name="2 Marcador de contenido"/>
          <p:cNvSpPr>
            <a:spLocks noGrp="1"/>
          </p:cNvSpPr>
          <p:nvPr>
            <p:ph idx="1"/>
          </p:nvPr>
        </p:nvSpPr>
        <p:spPr>
          <a:xfrm>
            <a:off x="539552" y="1340768"/>
            <a:ext cx="8208912" cy="4056062"/>
          </a:xfrm>
        </p:spPr>
        <p:txBody>
          <a:bodyPr>
            <a:normAutofit/>
          </a:bodyPr>
          <a:lstStyle/>
          <a:p>
            <a:pPr>
              <a:buNone/>
            </a:pPr>
            <a:r>
              <a:rPr lang="fr-FR" sz="2000" b="1" dirty="0" smtClean="0">
                <a:latin typeface="Calibri" pitchFamily="34" charset="0"/>
              </a:rPr>
              <a:t>       La porte de Brandebourg (</a:t>
            </a:r>
            <a:r>
              <a:rPr lang="fr-FR" sz="2000" b="1" i="1" dirty="0" smtClean="0">
                <a:latin typeface="Calibri" pitchFamily="34" charset="0"/>
              </a:rPr>
              <a:t>Brandenburger Tor</a:t>
            </a:r>
            <a:r>
              <a:rPr lang="fr-FR" sz="2000" b="1" dirty="0" smtClean="0">
                <a:latin typeface="Calibri" pitchFamily="34" charset="0"/>
              </a:rPr>
              <a:t>) est le symbole de Berlin. </a:t>
            </a:r>
          </a:p>
          <a:p>
            <a:pPr>
              <a:buNone/>
            </a:pPr>
            <a:endParaRPr lang="fr-FR" dirty="0" smtClean="0"/>
          </a:p>
        </p:txBody>
      </p:sp>
      <p:pic>
        <p:nvPicPr>
          <p:cNvPr id="4" name="Picture 2" descr="http://upload.wikimedia.org/wikipedia/commons/a/a6/Brandenburger_Tor_abends.jpg"/>
          <p:cNvPicPr>
            <a:picLocks noChangeAspect="1" noChangeArrowheads="1"/>
          </p:cNvPicPr>
          <p:nvPr/>
        </p:nvPicPr>
        <p:blipFill>
          <a:blip r:embed="rId2" cstate="print"/>
          <a:srcRect/>
          <a:stretch>
            <a:fillRect/>
          </a:stretch>
        </p:blipFill>
        <p:spPr bwMode="auto">
          <a:xfrm>
            <a:off x="323528" y="1988840"/>
            <a:ext cx="5508610" cy="3672408"/>
          </a:xfrm>
          <a:prstGeom prst="rect">
            <a:avLst/>
          </a:prstGeom>
          <a:ln>
            <a:noFill/>
          </a:ln>
          <a:effectLst>
            <a:softEdge rad="112500"/>
          </a:effectLst>
        </p:spPr>
      </p:pic>
      <p:sp>
        <p:nvSpPr>
          <p:cNvPr id="8" name="7 CuadroTexto"/>
          <p:cNvSpPr txBox="1"/>
          <p:nvPr/>
        </p:nvSpPr>
        <p:spPr>
          <a:xfrm>
            <a:off x="6156176" y="1916832"/>
            <a:ext cx="2736304" cy="2831544"/>
          </a:xfrm>
          <a:prstGeom prst="rect">
            <a:avLst/>
          </a:prstGeom>
          <a:noFill/>
        </p:spPr>
        <p:txBody>
          <a:bodyPr wrap="square" rtlCol="0">
            <a:spAutoFit/>
          </a:bodyPr>
          <a:lstStyle/>
          <a:p>
            <a:r>
              <a:rPr lang="fr-FR" sz="2000" b="1" dirty="0" smtClean="0">
                <a:latin typeface="Calibri" pitchFamily="34" charset="0"/>
              </a:rPr>
              <a:t>Située </a:t>
            </a:r>
            <a:r>
              <a:rPr lang="fr-FR" sz="2000" b="1" dirty="0" smtClean="0">
                <a:latin typeface="Calibri" pitchFamily="34" charset="0"/>
              </a:rPr>
              <a:t>à l'entrée ouest de l'ancien Berlin, dans Pariser Platz, elle constitue le dernier exemplaire d’une des portes  qui entouraient la ville jusqu’en 1860 environ. </a:t>
            </a:r>
          </a:p>
          <a:p>
            <a:endParaRPr lang="es-ES" dirty="0"/>
          </a:p>
        </p:txBody>
      </p:sp>
      <p:pic>
        <p:nvPicPr>
          <p:cNvPr id="16386" name="Picture 2" descr="http://t0.gstatic.com/images?q=tbn:ANd9GcThBCCGjhfweW_hd7TPE7q-vBHKsBg94lw-rtMNVwL95mwrN_VG&amp;t=1"/>
          <p:cNvPicPr>
            <a:picLocks noChangeAspect="1" noChangeArrowheads="1"/>
          </p:cNvPicPr>
          <p:nvPr/>
        </p:nvPicPr>
        <p:blipFill>
          <a:blip r:embed="rId3" cstate="print"/>
          <a:srcRect/>
          <a:stretch>
            <a:fillRect/>
          </a:stretch>
        </p:blipFill>
        <p:spPr bwMode="auto">
          <a:xfrm>
            <a:off x="5580112" y="4581128"/>
            <a:ext cx="3024336" cy="21215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diariodelviajero.com/2009/11/puerta-brandenburgo.jpg"/>
          <p:cNvPicPr>
            <a:picLocks noChangeAspect="1" noChangeArrowheads="1"/>
          </p:cNvPicPr>
          <p:nvPr/>
        </p:nvPicPr>
        <p:blipFill>
          <a:blip r:embed="rId2" cstate="print"/>
          <a:srcRect/>
          <a:stretch>
            <a:fillRect/>
          </a:stretch>
        </p:blipFill>
        <p:spPr bwMode="auto">
          <a:xfrm>
            <a:off x="611560" y="3068960"/>
            <a:ext cx="4248472" cy="3203349"/>
          </a:xfrm>
          <a:prstGeom prst="rect">
            <a:avLst/>
          </a:prstGeom>
          <a:ln w="57150" cap="sq">
            <a:solidFill>
              <a:srgbClr val="000000"/>
            </a:solidFill>
            <a:miter lim="800000"/>
          </a:ln>
          <a:effectLst>
            <a:outerShdw blurRad="57150" dist="50800" dir="2700000" algn="tl" rotWithShape="0">
              <a:srgbClr val="000000">
                <a:alpha val="40000"/>
              </a:srgbClr>
            </a:outerShdw>
          </a:effectLst>
        </p:spPr>
      </p:pic>
      <p:pic>
        <p:nvPicPr>
          <p:cNvPr id="14340" name="Picture 4" descr="Carl Gotthard Langhans">
            <a:hlinkClick r:id="rId3" tooltip="Carl Gotthard Langhans"/>
          </p:cNvPr>
          <p:cNvPicPr>
            <a:picLocks noChangeAspect="1" noChangeArrowheads="1"/>
          </p:cNvPicPr>
          <p:nvPr/>
        </p:nvPicPr>
        <p:blipFill>
          <a:blip r:embed="rId4" cstate="print"/>
          <a:srcRect/>
          <a:stretch>
            <a:fillRect/>
          </a:stretch>
        </p:blipFill>
        <p:spPr bwMode="auto">
          <a:xfrm>
            <a:off x="4716016" y="188640"/>
            <a:ext cx="2095500" cy="2819401"/>
          </a:xfrm>
          <a:prstGeom prst="ellipse">
            <a:avLst/>
          </a:prstGeom>
          <a:ln>
            <a:noFill/>
          </a:ln>
          <a:effectLst>
            <a:softEdge rad="112500"/>
          </a:effectLst>
        </p:spPr>
      </p:pic>
      <p:sp>
        <p:nvSpPr>
          <p:cNvPr id="6" name="5 CuadroTexto"/>
          <p:cNvSpPr txBox="1"/>
          <p:nvPr/>
        </p:nvSpPr>
        <p:spPr>
          <a:xfrm>
            <a:off x="611560" y="620688"/>
            <a:ext cx="3600400" cy="1631216"/>
          </a:xfrm>
          <a:prstGeom prst="rect">
            <a:avLst/>
          </a:prstGeom>
          <a:noFill/>
        </p:spPr>
        <p:txBody>
          <a:bodyPr wrap="square" rtlCol="0">
            <a:spAutoFit/>
          </a:bodyPr>
          <a:lstStyle/>
          <a:p>
            <a:pPr>
              <a:buNone/>
            </a:pPr>
            <a:r>
              <a:rPr lang="fr-FR" sz="2000" dirty="0" smtClean="0"/>
              <a:t> </a:t>
            </a:r>
            <a:r>
              <a:rPr lang="fr-FR" sz="2000" b="1" dirty="0" smtClean="0">
                <a:latin typeface="Calibri" pitchFamily="34" charset="0"/>
              </a:rPr>
              <a:t>Elle a été construite entre 1788 et 1791 selon les plans </a:t>
            </a:r>
          </a:p>
          <a:p>
            <a:pPr>
              <a:buNone/>
            </a:pPr>
            <a:r>
              <a:rPr lang="fr-FR" sz="2000" b="1" dirty="0" smtClean="0">
                <a:latin typeface="Calibri" pitchFamily="34" charset="0"/>
              </a:rPr>
              <a:t>de Carl Gotthard Langhans dans un style qui s'inspirant de l'acropole d'Athènes. </a:t>
            </a:r>
            <a:endParaRPr lang="es-ES" sz="2000" dirty="0"/>
          </a:p>
        </p:txBody>
      </p:sp>
      <p:sp>
        <p:nvSpPr>
          <p:cNvPr id="7" name="6 CuadroTexto"/>
          <p:cNvSpPr txBox="1"/>
          <p:nvPr/>
        </p:nvSpPr>
        <p:spPr>
          <a:xfrm>
            <a:off x="5220072" y="4005064"/>
            <a:ext cx="3707904" cy="2215991"/>
          </a:xfrm>
          <a:prstGeom prst="rect">
            <a:avLst/>
          </a:prstGeom>
          <a:noFill/>
        </p:spPr>
        <p:txBody>
          <a:bodyPr wrap="square" rtlCol="0">
            <a:spAutoFit/>
          </a:bodyPr>
          <a:lstStyle/>
          <a:p>
            <a:pPr>
              <a:buNone/>
            </a:pPr>
            <a:r>
              <a:rPr lang="fr-FR" sz="2000" b="1" dirty="0" smtClean="0">
                <a:latin typeface="Calibri" pitchFamily="34" charset="0"/>
              </a:rPr>
              <a:t>La porte a une style néoclassique </a:t>
            </a:r>
          </a:p>
          <a:p>
            <a:pPr>
              <a:buNone/>
            </a:pPr>
            <a:r>
              <a:rPr lang="fr-FR" sz="2000" b="1" dirty="0" smtClean="0">
                <a:latin typeface="Calibri" pitchFamily="34" charset="0"/>
              </a:rPr>
              <a:t>et c’est constituée de 12 colonnes doriques. Elle fait 26 mètres de haut, 65,5 mètres de large et a une profondeur de 11 mètres. </a:t>
            </a:r>
            <a:endParaRPr lang="es-ES" sz="2000" b="1" dirty="0" smtClean="0">
              <a:latin typeface="Calibri" pitchFamily="34" charset="0"/>
            </a:endParaRPr>
          </a:p>
          <a:p>
            <a:endParaRPr lang="es-ES" dirty="0"/>
          </a:p>
        </p:txBody>
      </p:sp>
      <p:pic>
        <p:nvPicPr>
          <p:cNvPr id="14344" name="Picture 8" descr="C:\Documents and Settings\Usuario\Configuración local\Archivos temporales de Internet\Content.IE5\OMJL6ECR\MC900200325[1].wmf"/>
          <p:cNvPicPr>
            <a:picLocks noChangeAspect="1" noChangeArrowheads="1"/>
          </p:cNvPicPr>
          <p:nvPr/>
        </p:nvPicPr>
        <p:blipFill>
          <a:blip r:embed="rId5" cstate="print"/>
          <a:srcRect/>
          <a:stretch>
            <a:fillRect/>
          </a:stretch>
        </p:blipFill>
        <p:spPr bwMode="auto">
          <a:xfrm>
            <a:off x="6876256" y="2132856"/>
            <a:ext cx="1815998" cy="136062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5517232"/>
            <a:ext cx="9144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666666"/>
                </a:solidFill>
                <a:effectLst/>
                <a:latin typeface="Verdana" pitchFamily="34" charset="0"/>
                <a:cs typeface="Times New Roman" pitchFamily="18" charset="0"/>
              </a:rPr>
              <a:t>  </a:t>
            </a:r>
            <a:endParaRPr kumimoji="0" lang="es-ES" sz="900" b="0" i="0" u="none" strike="noStrike" cap="none" normalizeH="0" baseline="0" dirty="0" smtClean="0">
              <a:ln>
                <a:noFill/>
              </a:ln>
              <a:solidFill>
                <a:srgbClr val="666666"/>
              </a:solidFill>
              <a:effectLst/>
              <a:latin typeface="Verdana" pitchFamily="34" charset="0"/>
              <a:cs typeface="Times New Roman" pitchFamily="18" charset="0"/>
            </a:endParaRPr>
          </a:p>
        </p:txBody>
      </p:sp>
      <p:sp>
        <p:nvSpPr>
          <p:cNvPr id="7" name="6 CuadroTexto"/>
          <p:cNvSpPr txBox="1"/>
          <p:nvPr/>
        </p:nvSpPr>
        <p:spPr>
          <a:xfrm>
            <a:off x="611560" y="332656"/>
            <a:ext cx="8136904" cy="1908215"/>
          </a:xfrm>
          <a:prstGeom prst="rect">
            <a:avLst/>
          </a:prstGeom>
          <a:noFill/>
        </p:spPr>
        <p:txBody>
          <a:bodyPr wrap="square" rtlCol="0">
            <a:spAutoFit/>
          </a:bodyPr>
          <a:lstStyle/>
          <a:p>
            <a:r>
              <a:rPr lang="fr-FR" sz="2000" b="1" dirty="0" smtClean="0">
                <a:latin typeface="Calibri" pitchFamily="34" charset="0"/>
              </a:rPr>
              <a:t>L'attique est surmonté d'un quadrige qui symbolise la Victoire. Originellement tourné vers le centre de la ville à l'Est, Hitler le fera orienté vers l'Ouest en signe de conquête et de puissance. Après la guerre, le quadrige détruit est refait, mais sans la croix de fer ni l'Aigle de Prusse. </a:t>
            </a:r>
          </a:p>
          <a:p>
            <a:r>
              <a:rPr lang="fr-FR" sz="2000" b="1" dirty="0" smtClean="0">
                <a:latin typeface="Calibri" pitchFamily="34" charset="0"/>
              </a:rPr>
              <a:t> </a:t>
            </a:r>
          </a:p>
          <a:p>
            <a:endParaRPr lang="es-ES" dirty="0"/>
          </a:p>
        </p:txBody>
      </p:sp>
      <p:sp>
        <p:nvSpPr>
          <p:cNvPr id="8" name="7 CuadroTexto"/>
          <p:cNvSpPr txBox="1"/>
          <p:nvPr/>
        </p:nvSpPr>
        <p:spPr>
          <a:xfrm>
            <a:off x="4427984" y="1700808"/>
            <a:ext cx="4392488" cy="1908215"/>
          </a:xfrm>
          <a:prstGeom prst="rect">
            <a:avLst/>
          </a:prstGeom>
          <a:noFill/>
        </p:spPr>
        <p:txBody>
          <a:bodyPr wrap="square" rtlCol="0">
            <a:spAutoFit/>
          </a:bodyPr>
          <a:lstStyle/>
          <a:p>
            <a:r>
              <a:rPr lang="fr-FR" sz="2000" b="1" dirty="0" smtClean="0">
                <a:latin typeface="Calibri" pitchFamily="34" charset="0"/>
              </a:rPr>
              <a:t>Le monument a été inauguré le jour de la fête nationale , le 3 octobre 2002 ,à nouveau la croix de fer et l'aigle de Prusse.</a:t>
            </a:r>
            <a:endParaRPr lang="es-ES" sz="2000" b="1" dirty="0" smtClean="0">
              <a:latin typeface="Calibri" pitchFamily="34" charset="0"/>
            </a:endParaRPr>
          </a:p>
          <a:p>
            <a:endParaRPr lang="fr-FR" sz="2000" b="1" dirty="0" smtClean="0">
              <a:latin typeface="Calibri" pitchFamily="34" charset="0"/>
            </a:endParaRPr>
          </a:p>
          <a:p>
            <a:endParaRPr lang="es-ES" b="1" dirty="0"/>
          </a:p>
        </p:txBody>
      </p:sp>
      <p:pic>
        <p:nvPicPr>
          <p:cNvPr id="13316" name="Picture 4" descr="http://static.panoramio.com/photos/original/11775753.jpg"/>
          <p:cNvPicPr>
            <a:picLocks noChangeAspect="1" noChangeArrowheads="1"/>
          </p:cNvPicPr>
          <p:nvPr/>
        </p:nvPicPr>
        <p:blipFill>
          <a:blip r:embed="rId2" cstate="print"/>
          <a:srcRect/>
          <a:stretch>
            <a:fillRect/>
          </a:stretch>
        </p:blipFill>
        <p:spPr bwMode="auto">
          <a:xfrm>
            <a:off x="539552" y="1772816"/>
            <a:ext cx="3571875" cy="4772025"/>
          </a:xfrm>
          <a:prstGeom prst="rect">
            <a:avLst/>
          </a:prstGeom>
          <a:noFill/>
        </p:spPr>
      </p:pic>
      <p:sp>
        <p:nvSpPr>
          <p:cNvPr id="11" name="10 CuadroTexto"/>
          <p:cNvSpPr txBox="1"/>
          <p:nvPr/>
        </p:nvSpPr>
        <p:spPr>
          <a:xfrm>
            <a:off x="4499992" y="3068960"/>
            <a:ext cx="4104456" cy="1015663"/>
          </a:xfrm>
          <a:prstGeom prst="rect">
            <a:avLst/>
          </a:prstGeom>
          <a:noFill/>
        </p:spPr>
        <p:txBody>
          <a:bodyPr wrap="square" rtlCol="0">
            <a:spAutoFit/>
          </a:bodyPr>
          <a:lstStyle/>
          <a:p>
            <a:r>
              <a:rPr lang="fr-FR" sz="2000" b="1" dirty="0" smtClean="0">
                <a:latin typeface="Calibri" pitchFamily="34" charset="0"/>
              </a:rPr>
              <a:t>Chaque année 6 millions de touristes visitent Berlin sans se laisser ce grandiose monument. </a:t>
            </a:r>
            <a:endParaRPr lang="es-ES" sz="2000" b="1" dirty="0">
              <a:latin typeface="Calibri" pitchFamily="34" charset="0"/>
            </a:endParaRPr>
          </a:p>
        </p:txBody>
      </p:sp>
      <p:pic>
        <p:nvPicPr>
          <p:cNvPr id="13318" name="Picture 6" descr="Fichier:BrandenburgerTorDezember1989.jpg">
            <a:hlinkClick r:id="rId3"/>
          </p:cNvPr>
          <p:cNvPicPr>
            <a:picLocks noChangeAspect="1" noChangeArrowheads="1"/>
          </p:cNvPicPr>
          <p:nvPr/>
        </p:nvPicPr>
        <p:blipFill>
          <a:blip r:embed="rId4" cstate="print"/>
          <a:srcRect/>
          <a:stretch>
            <a:fillRect/>
          </a:stretch>
        </p:blipFill>
        <p:spPr bwMode="auto">
          <a:xfrm>
            <a:off x="4572000" y="4221088"/>
            <a:ext cx="4032448" cy="23607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4326" r="1963"/>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Tintero">
  <a:themeElements>
    <a:clrScheme name="Tinter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Tintero">
      <a:majorFont>
        <a:latin typeface="Goudy Old Style"/>
        <a:ea typeface=""/>
        <a:cs typeface=""/>
        <a:font script="Jpan" typeface="ＭＳ Ｐ明朝"/>
      </a:majorFont>
      <a:minorFont>
        <a:latin typeface="Goudy Old Style"/>
        <a:ea typeface=""/>
        <a:cs typeface=""/>
        <a:font script="Jpan" typeface="ＭＳ Ｐ明朝"/>
      </a:minorFont>
    </a:fontScheme>
    <a:fmtScheme name="Tinter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Tintero.thmx</Template>
  <TotalTime>732</TotalTime>
  <Words>568</Words>
  <Application>Microsoft Office PowerPoint</Application>
  <PresentationFormat>Presentación en pantalla (4:3)</PresentationFormat>
  <Paragraphs>79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Tintero</vt:lpstr>
      <vt:lpstr> Le mémorial à l’holocauste </vt:lpstr>
      <vt:lpstr>Diapositiva 2</vt:lpstr>
      <vt:lpstr>Diapositiva 3</vt:lpstr>
      <vt:lpstr>Diapositiva 4</vt:lpstr>
      <vt:lpstr>Diapositiva 5</vt:lpstr>
      <vt:lpstr>La  Porte de Brandebourg</vt:lpstr>
      <vt:lpstr>Diapositiva 7</vt:lpstr>
      <vt:lpstr>Diapositiva 8</vt:lpstr>
      <vt:lpstr>Diapositiva 9</vt:lpstr>
      <vt:lpstr>Diapositiva 10</vt:lpstr>
      <vt:lpstr>Diapositiva 11</vt:lpstr>
      <vt:lpstr>Diapositiva 12</vt:lpstr>
      <vt:lpstr>  Description de la cathédrale</vt:lpstr>
      <vt:lpstr>Diapositiva 14</vt:lpstr>
    </vt:vector>
  </TitlesOfParts>
  <Company>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dc:creator>
  <cp:lastModifiedBy> </cp:lastModifiedBy>
  <cp:revision>75</cp:revision>
  <dcterms:created xsi:type="dcterms:W3CDTF">2011-04-10T19:05:29Z</dcterms:created>
  <dcterms:modified xsi:type="dcterms:W3CDTF">2011-04-11T21:57:19Z</dcterms:modified>
</cp:coreProperties>
</file>