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60" r:id="rId3"/>
    <p:sldId id="261" r:id="rId4"/>
    <p:sldId id="257" r:id="rId5"/>
    <p:sldId id="258" r:id="rId6"/>
    <p:sldId id="259" r:id="rId7"/>
    <p:sldId id="267" r:id="rId8"/>
    <p:sldId id="272" r:id="rId9"/>
    <p:sldId id="265" r:id="rId10"/>
    <p:sldId id="266" r:id="rId11"/>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30" autoAdjust="0"/>
    <p:restoredTop sz="94660"/>
  </p:normalViewPr>
  <p:slideViewPr>
    <p:cSldViewPr>
      <p:cViewPr>
        <p:scale>
          <a:sx n="66" d="100"/>
          <a:sy n="66" d="100"/>
        </p:scale>
        <p:origin x="-1242" y="-17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BE"/>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AE963FB-260A-41CF-AEB1-9AB385C61411}" type="datetimeFigureOut">
              <a:rPr lang="fr-BE" smtClean="0"/>
              <a:pPr/>
              <a:t>11/04/2011</a:t>
            </a:fld>
            <a:endParaRPr lang="fr-BE"/>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BE"/>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fr-BE"/>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BE"/>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E69AAF-9862-4462-BD8C-1A76D19B3A83}" type="slidenum">
              <a:rPr lang="fr-BE" smtClean="0"/>
              <a:pPr/>
              <a:t>‹Nº›</a:t>
            </a:fld>
            <a:endParaRPr lang="fr-BE"/>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fr-BE"/>
          </a:p>
        </p:txBody>
      </p:sp>
      <p:sp>
        <p:nvSpPr>
          <p:cNvPr id="4" name="3 Marcador de número de diapositiva"/>
          <p:cNvSpPr>
            <a:spLocks noGrp="1"/>
          </p:cNvSpPr>
          <p:nvPr>
            <p:ph type="sldNum" sz="quarter" idx="10"/>
          </p:nvPr>
        </p:nvSpPr>
        <p:spPr/>
        <p:txBody>
          <a:bodyPr/>
          <a:lstStyle/>
          <a:p>
            <a:fld id="{56E69AAF-9862-4462-BD8C-1A76D19B3A83}" type="slidenum">
              <a:rPr lang="fr-BE" smtClean="0"/>
              <a:pPr/>
              <a:t>1</a:t>
            </a:fld>
            <a:endParaRPr lang="fr-B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fr-BE"/>
          </a:p>
        </p:txBody>
      </p:sp>
      <p:sp>
        <p:nvSpPr>
          <p:cNvPr id="4" name="3 Marcador de número de diapositiva"/>
          <p:cNvSpPr>
            <a:spLocks noGrp="1"/>
          </p:cNvSpPr>
          <p:nvPr>
            <p:ph type="sldNum" sz="quarter" idx="10"/>
          </p:nvPr>
        </p:nvSpPr>
        <p:spPr/>
        <p:txBody>
          <a:bodyPr/>
          <a:lstStyle/>
          <a:p>
            <a:fld id="{56E69AAF-9862-4462-BD8C-1A76D19B3A83}" type="slidenum">
              <a:rPr lang="fr-BE" smtClean="0"/>
              <a:pPr/>
              <a:t>10</a:t>
            </a:fld>
            <a:endParaRPr lang="fr-B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fr-BE"/>
          </a:p>
        </p:txBody>
      </p:sp>
      <p:sp>
        <p:nvSpPr>
          <p:cNvPr id="4" name="3 Marcador de número de diapositiva"/>
          <p:cNvSpPr>
            <a:spLocks noGrp="1"/>
          </p:cNvSpPr>
          <p:nvPr>
            <p:ph type="sldNum" sz="quarter" idx="10"/>
          </p:nvPr>
        </p:nvSpPr>
        <p:spPr/>
        <p:txBody>
          <a:bodyPr/>
          <a:lstStyle/>
          <a:p>
            <a:fld id="{56E69AAF-9862-4462-BD8C-1A76D19B3A83}" type="slidenum">
              <a:rPr lang="fr-BE" smtClean="0"/>
              <a:pPr/>
              <a:t>2</a:t>
            </a:fld>
            <a:endParaRPr lang="fr-B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fr-BE"/>
          </a:p>
        </p:txBody>
      </p:sp>
      <p:sp>
        <p:nvSpPr>
          <p:cNvPr id="4" name="3 Marcador de número de diapositiva"/>
          <p:cNvSpPr>
            <a:spLocks noGrp="1"/>
          </p:cNvSpPr>
          <p:nvPr>
            <p:ph type="sldNum" sz="quarter" idx="10"/>
          </p:nvPr>
        </p:nvSpPr>
        <p:spPr/>
        <p:txBody>
          <a:bodyPr/>
          <a:lstStyle/>
          <a:p>
            <a:fld id="{56E69AAF-9862-4462-BD8C-1A76D19B3A83}" type="slidenum">
              <a:rPr lang="fr-BE" smtClean="0"/>
              <a:pPr/>
              <a:t>3</a:t>
            </a:fld>
            <a:endParaRPr lang="fr-B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fr-BE"/>
          </a:p>
        </p:txBody>
      </p:sp>
      <p:sp>
        <p:nvSpPr>
          <p:cNvPr id="4" name="3 Marcador de número de diapositiva"/>
          <p:cNvSpPr>
            <a:spLocks noGrp="1"/>
          </p:cNvSpPr>
          <p:nvPr>
            <p:ph type="sldNum" sz="quarter" idx="10"/>
          </p:nvPr>
        </p:nvSpPr>
        <p:spPr/>
        <p:txBody>
          <a:bodyPr/>
          <a:lstStyle/>
          <a:p>
            <a:fld id="{56E69AAF-9862-4462-BD8C-1A76D19B3A83}" type="slidenum">
              <a:rPr lang="fr-BE" smtClean="0"/>
              <a:pPr/>
              <a:t>4</a:t>
            </a:fld>
            <a:endParaRPr lang="fr-B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fr-BE"/>
          </a:p>
        </p:txBody>
      </p:sp>
      <p:sp>
        <p:nvSpPr>
          <p:cNvPr id="4" name="3 Marcador de número de diapositiva"/>
          <p:cNvSpPr>
            <a:spLocks noGrp="1"/>
          </p:cNvSpPr>
          <p:nvPr>
            <p:ph type="sldNum" sz="quarter" idx="10"/>
          </p:nvPr>
        </p:nvSpPr>
        <p:spPr/>
        <p:txBody>
          <a:bodyPr/>
          <a:lstStyle/>
          <a:p>
            <a:fld id="{56E69AAF-9862-4462-BD8C-1A76D19B3A83}" type="slidenum">
              <a:rPr lang="fr-BE" smtClean="0"/>
              <a:pPr/>
              <a:t>5</a:t>
            </a:fld>
            <a:endParaRPr lang="fr-B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fr-BE"/>
          </a:p>
        </p:txBody>
      </p:sp>
      <p:sp>
        <p:nvSpPr>
          <p:cNvPr id="4" name="3 Marcador de número de diapositiva"/>
          <p:cNvSpPr>
            <a:spLocks noGrp="1"/>
          </p:cNvSpPr>
          <p:nvPr>
            <p:ph type="sldNum" sz="quarter" idx="10"/>
          </p:nvPr>
        </p:nvSpPr>
        <p:spPr/>
        <p:txBody>
          <a:bodyPr/>
          <a:lstStyle/>
          <a:p>
            <a:fld id="{56E69AAF-9862-4462-BD8C-1A76D19B3A83}" type="slidenum">
              <a:rPr lang="fr-BE" smtClean="0"/>
              <a:pPr/>
              <a:t>6</a:t>
            </a:fld>
            <a:endParaRPr lang="fr-B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fr-BE"/>
          </a:p>
        </p:txBody>
      </p:sp>
      <p:sp>
        <p:nvSpPr>
          <p:cNvPr id="4" name="3 Marcador de número de diapositiva"/>
          <p:cNvSpPr>
            <a:spLocks noGrp="1"/>
          </p:cNvSpPr>
          <p:nvPr>
            <p:ph type="sldNum" sz="quarter" idx="10"/>
          </p:nvPr>
        </p:nvSpPr>
        <p:spPr/>
        <p:txBody>
          <a:bodyPr/>
          <a:lstStyle/>
          <a:p>
            <a:fld id="{56E69AAF-9862-4462-BD8C-1A76D19B3A83}" type="slidenum">
              <a:rPr lang="fr-BE" smtClean="0"/>
              <a:pPr/>
              <a:t>7</a:t>
            </a:fld>
            <a:endParaRPr lang="fr-B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fr-BE"/>
          </a:p>
        </p:txBody>
      </p:sp>
      <p:sp>
        <p:nvSpPr>
          <p:cNvPr id="4" name="3 Marcador de número de diapositiva"/>
          <p:cNvSpPr>
            <a:spLocks noGrp="1"/>
          </p:cNvSpPr>
          <p:nvPr>
            <p:ph type="sldNum" sz="quarter" idx="10"/>
          </p:nvPr>
        </p:nvSpPr>
        <p:spPr/>
        <p:txBody>
          <a:bodyPr/>
          <a:lstStyle/>
          <a:p>
            <a:fld id="{56E69AAF-9862-4462-BD8C-1A76D19B3A83}" type="slidenum">
              <a:rPr lang="fr-BE" smtClean="0"/>
              <a:pPr/>
              <a:t>8</a:t>
            </a:fld>
            <a:endParaRPr lang="fr-B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fr-BE"/>
          </a:p>
        </p:txBody>
      </p:sp>
      <p:sp>
        <p:nvSpPr>
          <p:cNvPr id="4" name="3 Marcador de número de diapositiva"/>
          <p:cNvSpPr>
            <a:spLocks noGrp="1"/>
          </p:cNvSpPr>
          <p:nvPr>
            <p:ph type="sldNum" sz="quarter" idx="10"/>
          </p:nvPr>
        </p:nvSpPr>
        <p:spPr/>
        <p:txBody>
          <a:bodyPr/>
          <a:lstStyle/>
          <a:p>
            <a:fld id="{56E69AAF-9862-4462-BD8C-1A76D19B3A83}" type="slidenum">
              <a:rPr lang="fr-BE" smtClean="0"/>
              <a:pPr/>
              <a:t>9</a:t>
            </a:fld>
            <a:endParaRPr lang="fr-B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8A1F84CA-7923-47FD-951B-2405E43DCEF1}" type="datetimeFigureOut">
              <a:rPr lang="es-ES" smtClean="0"/>
              <a:pPr/>
              <a:t>11/04/2011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512A00E-E4EC-4DA9-A6F3-D7DF05EA183E}"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A1F84CA-7923-47FD-951B-2405E43DCEF1}" type="datetimeFigureOut">
              <a:rPr lang="es-ES" smtClean="0"/>
              <a:pPr/>
              <a:t>11/04/2011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512A00E-E4EC-4DA9-A6F3-D7DF05EA183E}"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A1F84CA-7923-47FD-951B-2405E43DCEF1}" type="datetimeFigureOut">
              <a:rPr lang="es-ES" smtClean="0"/>
              <a:pPr/>
              <a:t>11/04/2011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512A00E-E4EC-4DA9-A6F3-D7DF05EA183E}"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A1F84CA-7923-47FD-951B-2405E43DCEF1}" type="datetimeFigureOut">
              <a:rPr lang="es-ES" smtClean="0"/>
              <a:pPr/>
              <a:t>11/04/2011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512A00E-E4EC-4DA9-A6F3-D7DF05EA183E}"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8A1F84CA-7923-47FD-951B-2405E43DCEF1}" type="datetimeFigureOut">
              <a:rPr lang="es-ES" smtClean="0"/>
              <a:pPr/>
              <a:t>11/04/2011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512A00E-E4EC-4DA9-A6F3-D7DF05EA183E}"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8A1F84CA-7923-47FD-951B-2405E43DCEF1}" type="datetimeFigureOut">
              <a:rPr lang="es-ES" smtClean="0"/>
              <a:pPr/>
              <a:t>11/04/2011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4512A00E-E4EC-4DA9-A6F3-D7DF05EA183E}"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8A1F84CA-7923-47FD-951B-2405E43DCEF1}" type="datetimeFigureOut">
              <a:rPr lang="es-ES" smtClean="0"/>
              <a:pPr/>
              <a:t>11/04/2011</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4512A00E-E4EC-4DA9-A6F3-D7DF05EA183E}"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8A1F84CA-7923-47FD-951B-2405E43DCEF1}" type="datetimeFigureOut">
              <a:rPr lang="es-ES" smtClean="0"/>
              <a:pPr/>
              <a:t>11/04/2011</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4512A00E-E4EC-4DA9-A6F3-D7DF05EA183E}"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A1F84CA-7923-47FD-951B-2405E43DCEF1}" type="datetimeFigureOut">
              <a:rPr lang="es-ES" smtClean="0"/>
              <a:pPr/>
              <a:t>11/04/2011</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4512A00E-E4EC-4DA9-A6F3-D7DF05EA183E}"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A1F84CA-7923-47FD-951B-2405E43DCEF1}" type="datetimeFigureOut">
              <a:rPr lang="es-ES" smtClean="0"/>
              <a:pPr/>
              <a:t>11/04/2011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4512A00E-E4EC-4DA9-A6F3-D7DF05EA183E}"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A1F84CA-7923-47FD-951B-2405E43DCEF1}" type="datetimeFigureOut">
              <a:rPr lang="es-ES" smtClean="0"/>
              <a:pPr/>
              <a:t>11/04/2011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4512A00E-E4EC-4DA9-A6F3-D7DF05EA183E}"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1F84CA-7923-47FD-951B-2405E43DCEF1}" type="datetimeFigureOut">
              <a:rPr lang="es-ES" smtClean="0"/>
              <a:pPr/>
              <a:t>11/04/2011</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12A00E-E4EC-4DA9-A6F3-D7DF05EA183E}"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323528" y="1844824"/>
            <a:ext cx="4464496" cy="3662541"/>
          </a:xfrm>
          <a:prstGeom prst="rect">
            <a:avLst/>
          </a:prstGeom>
        </p:spPr>
        <p:txBody>
          <a:bodyPr wrap="square">
            <a:spAutoFit/>
          </a:bodyPr>
          <a:lstStyle/>
          <a:p>
            <a:r>
              <a:rPr lang="fr-FR" sz="4000" b="1" dirty="0" smtClean="0">
                <a:solidFill>
                  <a:schemeClr val="accent1">
                    <a:lumMod val="50000"/>
                  </a:schemeClr>
                </a:solidFill>
                <a:latin typeface="AR CENA" pitchFamily="2" charset="0"/>
              </a:rPr>
              <a:t>La colonne de la Victoire </a:t>
            </a:r>
            <a:r>
              <a:rPr lang="fr-FR" sz="3200" dirty="0" smtClean="0">
                <a:solidFill>
                  <a:schemeClr val="bg1"/>
                </a:solidFill>
                <a:latin typeface="AR CENA" pitchFamily="2" charset="0"/>
              </a:rPr>
              <a:t>(</a:t>
            </a:r>
            <a:r>
              <a:rPr lang="fr-FR" sz="3200" i="1" dirty="0" err="1" smtClean="0">
                <a:solidFill>
                  <a:schemeClr val="bg1"/>
                </a:solidFill>
                <a:latin typeface="AR CENA" pitchFamily="2" charset="0"/>
              </a:rPr>
              <a:t>Siegessäule</a:t>
            </a:r>
            <a:r>
              <a:rPr lang="fr-FR" sz="3200" dirty="0" smtClean="0">
                <a:solidFill>
                  <a:schemeClr val="bg1"/>
                </a:solidFill>
                <a:latin typeface="AR CENA" pitchFamily="2" charset="0"/>
              </a:rPr>
              <a:t>) fut construite, à l’origine, pour célébrer la victoire de l’Allemagne sur le Danemark en 1864. </a:t>
            </a:r>
            <a:br>
              <a:rPr lang="fr-FR" sz="3200" dirty="0" smtClean="0">
                <a:solidFill>
                  <a:schemeClr val="bg1"/>
                </a:solidFill>
                <a:latin typeface="AR CENA" pitchFamily="2" charset="0"/>
              </a:rPr>
            </a:br>
            <a:r>
              <a:rPr lang="fr-FR" sz="3200" dirty="0" smtClean="0">
                <a:solidFill>
                  <a:schemeClr val="bg1"/>
                </a:solidFill>
                <a:latin typeface="AR CENA" pitchFamily="2" charset="0"/>
              </a:rPr>
              <a:t/>
            </a:r>
            <a:br>
              <a:rPr lang="fr-FR" sz="3200" dirty="0" smtClean="0">
                <a:solidFill>
                  <a:schemeClr val="bg1"/>
                </a:solidFill>
                <a:latin typeface="AR CENA" pitchFamily="2" charset="0"/>
              </a:rPr>
            </a:br>
            <a:endParaRPr lang="es-ES" sz="3200" dirty="0">
              <a:solidFill>
                <a:schemeClr val="bg1"/>
              </a:solidFill>
              <a:latin typeface="AR CENA" pitchFamily="2" charset="0"/>
            </a:endParaRPr>
          </a:p>
        </p:txBody>
      </p:sp>
      <p:pic>
        <p:nvPicPr>
          <p:cNvPr id="7" name="Picture 4"/>
          <p:cNvPicPr>
            <a:picLocks noChangeAspect="1" noChangeArrowheads="1"/>
          </p:cNvPicPr>
          <p:nvPr/>
        </p:nvPicPr>
        <p:blipFill>
          <a:blip r:embed="rId3" cstate="print"/>
          <a:srcRect/>
          <a:stretch>
            <a:fillRect/>
          </a:stretch>
        </p:blipFill>
        <p:spPr bwMode="auto">
          <a:xfrm rot="377716">
            <a:off x="4858426" y="798149"/>
            <a:ext cx="3537214" cy="471628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p:cNvPicPr>
            <a:picLocks noChangeAspect="1" noChangeArrowheads="1"/>
          </p:cNvPicPr>
          <p:nvPr/>
        </p:nvPicPr>
        <p:blipFill>
          <a:blip r:embed="rId3" cstate="print"/>
          <a:srcRect/>
          <a:stretch>
            <a:fillRect/>
          </a:stretch>
        </p:blipFill>
        <p:spPr bwMode="auto">
          <a:xfrm>
            <a:off x="4572000" y="188640"/>
            <a:ext cx="3960440" cy="2970330"/>
          </a:xfrm>
          <a:prstGeom prst="rect">
            <a:avLst/>
          </a:prstGeom>
          <a:ln>
            <a:noFill/>
          </a:ln>
          <a:effectLst>
            <a:softEdge rad="112500"/>
          </a:effectLst>
        </p:spPr>
      </p:pic>
      <p:sp>
        <p:nvSpPr>
          <p:cNvPr id="7" name="6 Rectángulo"/>
          <p:cNvSpPr/>
          <p:nvPr/>
        </p:nvSpPr>
        <p:spPr>
          <a:xfrm>
            <a:off x="683568" y="1916832"/>
            <a:ext cx="2448272" cy="3416320"/>
          </a:xfrm>
          <a:prstGeom prst="rect">
            <a:avLst/>
          </a:prstGeom>
        </p:spPr>
        <p:txBody>
          <a:bodyPr wrap="square">
            <a:spAutoFit/>
          </a:bodyPr>
          <a:lstStyle/>
          <a:p>
            <a:pPr>
              <a:buNone/>
            </a:pPr>
            <a:r>
              <a:rPr lang="fr-FR" sz="2400" dirty="0" smtClean="0">
                <a:solidFill>
                  <a:schemeClr val="bg1"/>
                </a:solidFill>
              </a:rPr>
              <a:t>Le Château de Bellevue au nord-ouest,</a:t>
            </a:r>
          </a:p>
          <a:p>
            <a:pPr>
              <a:buNone/>
            </a:pPr>
            <a:r>
              <a:rPr lang="fr-FR" sz="2400" dirty="0" smtClean="0">
                <a:solidFill>
                  <a:schemeClr val="bg1"/>
                </a:solidFill>
              </a:rPr>
              <a:t>La </a:t>
            </a:r>
            <a:r>
              <a:rPr lang="fr-FR" sz="2400" dirty="0" err="1" smtClean="0">
                <a:solidFill>
                  <a:schemeClr val="bg1"/>
                </a:solidFill>
              </a:rPr>
              <a:t>Siegessäule</a:t>
            </a:r>
            <a:r>
              <a:rPr lang="fr-FR" sz="2400" dirty="0" smtClean="0">
                <a:solidFill>
                  <a:schemeClr val="bg1"/>
                </a:solidFill>
              </a:rPr>
              <a:t>, au centre-ouest,</a:t>
            </a:r>
          </a:p>
          <a:p>
            <a:pPr>
              <a:buNone/>
            </a:pPr>
            <a:r>
              <a:rPr lang="fr-FR" sz="2400" dirty="0" smtClean="0">
                <a:solidFill>
                  <a:schemeClr val="bg1"/>
                </a:solidFill>
              </a:rPr>
              <a:t>Le Mémorial soviétique, à l'est,</a:t>
            </a:r>
          </a:p>
          <a:p>
            <a:pPr>
              <a:buNone/>
            </a:pPr>
            <a:r>
              <a:rPr lang="fr-FR" sz="2400" dirty="0" smtClean="0">
                <a:solidFill>
                  <a:schemeClr val="bg1"/>
                </a:solidFill>
              </a:rPr>
              <a:t>Le Reichstag au nord-est.</a:t>
            </a:r>
          </a:p>
        </p:txBody>
      </p:sp>
      <p:pic>
        <p:nvPicPr>
          <p:cNvPr id="1026" name="Picture 2"/>
          <p:cNvPicPr>
            <a:picLocks noChangeAspect="1" noChangeArrowheads="1"/>
          </p:cNvPicPr>
          <p:nvPr/>
        </p:nvPicPr>
        <p:blipFill>
          <a:blip r:embed="rId4" cstate="print"/>
          <a:srcRect l="36966" t="952" b="54286"/>
          <a:stretch>
            <a:fillRect/>
          </a:stretch>
        </p:blipFill>
        <p:spPr bwMode="auto">
          <a:xfrm>
            <a:off x="3563888" y="3501008"/>
            <a:ext cx="4691062" cy="2273300"/>
          </a:xfrm>
          <a:prstGeom prst="rect">
            <a:avLst/>
          </a:prstGeom>
          <a:noFill/>
          <a:ln w="9525" algn="in">
            <a:noFill/>
            <a:miter lim="800000"/>
            <a:headEnd/>
            <a:tailEnd/>
          </a:ln>
          <a:effectLst/>
        </p:spPr>
      </p:pic>
      <p:sp>
        <p:nvSpPr>
          <p:cNvPr id="6" name="5 Marcador de contenido"/>
          <p:cNvSpPr>
            <a:spLocks noGrp="1"/>
          </p:cNvSpPr>
          <p:nvPr>
            <p:ph idx="1"/>
          </p:nvPr>
        </p:nvSpPr>
        <p:spPr/>
        <p:txBody>
          <a:bodyPr/>
          <a:lstStyle/>
          <a:p>
            <a:endParaRPr lang="es-E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827584" y="1052736"/>
            <a:ext cx="2860738" cy="42755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6 Rectángulo"/>
          <p:cNvSpPr/>
          <p:nvPr/>
        </p:nvSpPr>
        <p:spPr>
          <a:xfrm>
            <a:off x="4211960" y="1412776"/>
            <a:ext cx="4572000" cy="3416320"/>
          </a:xfrm>
          <a:prstGeom prst="rect">
            <a:avLst/>
          </a:prstGeom>
        </p:spPr>
        <p:txBody>
          <a:bodyPr>
            <a:spAutoFit/>
          </a:bodyPr>
          <a:lstStyle/>
          <a:p>
            <a:r>
              <a:rPr lang="fr-FR" sz="3600" dirty="0" smtClean="0">
                <a:solidFill>
                  <a:schemeClr val="bg1"/>
                </a:solidFill>
                <a:latin typeface="AR CENA" pitchFamily="2" charset="0"/>
              </a:rPr>
              <a:t>La statue de la Victoire mesure 8,30 mètres de haut et pèse 35 tonnes. Sur le socle en granit, des bas-reliefs commémorent des batailles allemandes</a:t>
            </a:r>
            <a:endParaRPr lang="es-ES" sz="3600" dirty="0">
              <a:solidFill>
                <a:schemeClr val="bg1"/>
              </a:solidFill>
              <a:latin typeface="AR CENA" pitchFamily="2"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5724128" y="692696"/>
            <a:ext cx="3168352" cy="3416320"/>
          </a:xfrm>
          <a:prstGeom prst="rect">
            <a:avLst/>
          </a:prstGeom>
        </p:spPr>
        <p:txBody>
          <a:bodyPr wrap="square">
            <a:spAutoFit/>
          </a:bodyPr>
          <a:lstStyle/>
          <a:p>
            <a:r>
              <a:rPr lang="fr-FR" sz="2800" dirty="0" smtClean="0">
                <a:solidFill>
                  <a:schemeClr val="bg1"/>
                </a:solidFill>
                <a:latin typeface="AR CENA" pitchFamily="2" charset="0"/>
              </a:rPr>
              <a:t/>
            </a:r>
            <a:br>
              <a:rPr lang="fr-FR" sz="2800" dirty="0" smtClean="0">
                <a:solidFill>
                  <a:schemeClr val="bg1"/>
                </a:solidFill>
                <a:latin typeface="AR CENA" pitchFamily="2" charset="0"/>
              </a:rPr>
            </a:br>
            <a:r>
              <a:rPr lang="fr-FR" sz="2800" dirty="0" smtClean="0">
                <a:solidFill>
                  <a:schemeClr val="bg1"/>
                </a:solidFill>
                <a:latin typeface="AR CENA" pitchFamily="2" charset="0"/>
              </a:rPr>
              <a:t>La rotonde est quant à elle ornée d’une mosaïque, réalisée par Anton </a:t>
            </a:r>
            <a:r>
              <a:rPr lang="fr-FR" sz="2800" dirty="0" err="1" smtClean="0">
                <a:solidFill>
                  <a:schemeClr val="bg1"/>
                </a:solidFill>
                <a:latin typeface="AR CENA" pitchFamily="2" charset="0"/>
              </a:rPr>
              <a:t>von</a:t>
            </a:r>
            <a:r>
              <a:rPr lang="fr-FR" sz="2800" dirty="0" smtClean="0">
                <a:solidFill>
                  <a:schemeClr val="bg1"/>
                </a:solidFill>
                <a:latin typeface="AR CENA" pitchFamily="2" charset="0"/>
              </a:rPr>
              <a:t> Werner, qui retrace l'histoire de l'unité allemande.</a:t>
            </a:r>
            <a:r>
              <a:rPr lang="fr-FR" sz="2000" dirty="0" smtClean="0"/>
              <a:t/>
            </a:r>
            <a:br>
              <a:rPr lang="fr-FR" sz="2000" dirty="0" smtClean="0"/>
            </a:br>
            <a:endParaRPr lang="es-ES" sz="2000" dirty="0"/>
          </a:p>
        </p:txBody>
      </p:sp>
      <p:pic>
        <p:nvPicPr>
          <p:cNvPr id="6" name="Picture 3"/>
          <p:cNvPicPr>
            <a:picLocks noGrp="1" noChangeAspect="1" noChangeArrowheads="1"/>
          </p:cNvPicPr>
          <p:nvPr>
            <p:ph idx="1"/>
          </p:nvPr>
        </p:nvPicPr>
        <p:blipFill>
          <a:blip r:embed="rId3" cstate="print"/>
          <a:srcRect/>
          <a:stretch>
            <a:fillRect/>
          </a:stretch>
        </p:blipFill>
        <p:spPr bwMode="auto">
          <a:xfrm>
            <a:off x="323528" y="332656"/>
            <a:ext cx="5200052" cy="38884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6 Rectángulo"/>
          <p:cNvSpPr/>
          <p:nvPr/>
        </p:nvSpPr>
        <p:spPr>
          <a:xfrm>
            <a:off x="323528" y="4869160"/>
            <a:ext cx="8424936" cy="1200329"/>
          </a:xfrm>
          <a:prstGeom prst="rect">
            <a:avLst/>
          </a:prstGeom>
        </p:spPr>
        <p:txBody>
          <a:bodyPr wrap="square">
            <a:spAutoFit/>
          </a:bodyPr>
          <a:lstStyle/>
          <a:p>
            <a:r>
              <a:rPr lang="fr-FR" sz="2400" dirty="0" smtClean="0">
                <a:solidFill>
                  <a:schemeClr val="accent1">
                    <a:lumMod val="75000"/>
                  </a:schemeClr>
                </a:solidFill>
                <a:latin typeface="AR CENA" pitchFamily="2" charset="0"/>
              </a:rPr>
              <a:t>Le monument est accessible par un tunnel piétonnier. Quatre temples néoclassiques également construits par Albert Speer marquent les entrées. C’est une des excursions favorites de Berlin pour son panorama. </a:t>
            </a:r>
            <a:endParaRPr lang="es-ES" sz="2400" dirty="0">
              <a:solidFill>
                <a:schemeClr val="accent1">
                  <a:lumMod val="75000"/>
                </a:schemeClr>
              </a:solidFill>
              <a:latin typeface="AR CENA" pitchFamily="2"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051720" y="3645024"/>
            <a:ext cx="6336704" cy="2592288"/>
          </a:xfrm>
        </p:spPr>
        <p:txBody>
          <a:bodyPr>
            <a:noAutofit/>
          </a:bodyPr>
          <a:lstStyle/>
          <a:p>
            <a:pPr>
              <a:buNone/>
            </a:pPr>
            <a:r>
              <a:rPr lang="fr-FR" sz="2400" dirty="0" smtClean="0">
                <a:solidFill>
                  <a:schemeClr val="bg1"/>
                </a:solidFill>
              </a:rPr>
              <a:t>       Le Reichstag fut construit entre 1884 et 1894 par l’architecte Paul </a:t>
            </a:r>
            <a:r>
              <a:rPr lang="fr-FR" sz="2400" dirty="0" err="1" smtClean="0">
                <a:solidFill>
                  <a:schemeClr val="bg1"/>
                </a:solidFill>
              </a:rPr>
              <a:t>Wallot</a:t>
            </a:r>
            <a:r>
              <a:rPr lang="fr-FR" sz="2400" dirty="0" smtClean="0">
                <a:solidFill>
                  <a:schemeClr val="bg1"/>
                </a:solidFill>
              </a:rPr>
              <a:t>, afin d’accueillir le parlement du premier Empire allemand. Le 27 février 1933, le Reichstag fut incendié par les Nazis, à l’initiative de Goering, qui accusèrent les communistes de cet acte. </a:t>
            </a:r>
          </a:p>
          <a:p>
            <a:pPr>
              <a:buNone/>
            </a:pPr>
            <a:endParaRPr lang="fr-FR" sz="1400" dirty="0" smtClean="0"/>
          </a:p>
          <a:p>
            <a:pPr>
              <a:buNone/>
            </a:pPr>
            <a:endParaRPr lang="fr-FR" sz="1400" dirty="0" smtClean="0"/>
          </a:p>
          <a:p>
            <a:pPr>
              <a:buNone/>
            </a:pPr>
            <a:endParaRPr lang="fr-FR" sz="1400" dirty="0" smtClean="0"/>
          </a:p>
          <a:p>
            <a:pPr>
              <a:buNone/>
            </a:pPr>
            <a:endParaRPr lang="fr-FR" sz="1400" dirty="0" smtClean="0"/>
          </a:p>
          <a:p>
            <a:pPr>
              <a:buNone/>
            </a:pPr>
            <a:endParaRPr lang="fr-FR" sz="1400" dirty="0" smtClean="0"/>
          </a:p>
          <a:p>
            <a:pPr>
              <a:buNone/>
            </a:pPr>
            <a:endParaRPr lang="fr-FR" sz="1400" dirty="0" smtClean="0"/>
          </a:p>
          <a:p>
            <a:pPr>
              <a:buNone/>
            </a:pPr>
            <a:r>
              <a:rPr lang="fr-FR" sz="1400" dirty="0" smtClean="0"/>
              <a:t/>
            </a:r>
            <a:br>
              <a:rPr lang="fr-FR" sz="1400" dirty="0" smtClean="0"/>
            </a:br>
            <a:r>
              <a:rPr lang="fr-FR" sz="1400" dirty="0" smtClean="0"/>
              <a:t/>
            </a:r>
            <a:br>
              <a:rPr lang="fr-FR" sz="1400" dirty="0" smtClean="0"/>
            </a:br>
            <a:endParaRPr lang="es-ES" sz="1400" dirty="0"/>
          </a:p>
        </p:txBody>
      </p:sp>
      <p:pic>
        <p:nvPicPr>
          <p:cNvPr id="4" name="Picture 7"/>
          <p:cNvPicPr>
            <a:picLocks noChangeAspect="1" noChangeArrowheads="1"/>
          </p:cNvPicPr>
          <p:nvPr/>
        </p:nvPicPr>
        <p:blipFill>
          <a:blip r:embed="rId3" cstate="print"/>
          <a:srcRect/>
          <a:stretch>
            <a:fillRect/>
          </a:stretch>
        </p:blipFill>
        <p:spPr bwMode="auto">
          <a:xfrm>
            <a:off x="683568" y="620687"/>
            <a:ext cx="7272808" cy="27545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4 Rectángulo"/>
          <p:cNvSpPr/>
          <p:nvPr/>
        </p:nvSpPr>
        <p:spPr>
          <a:xfrm>
            <a:off x="1259632" y="0"/>
            <a:ext cx="6724341" cy="923330"/>
          </a:xfrm>
          <a:prstGeom prst="rect">
            <a:avLst/>
          </a:prstGeom>
          <a:noFill/>
        </p:spPr>
        <p:txBody>
          <a:bodyPr wrap="none" lIns="91440" tIns="45720" rIns="91440" bIns="45720">
            <a:spAutoFit/>
          </a:bodyPr>
          <a:lstStyle/>
          <a:p>
            <a:pPr algn="ctr"/>
            <a:r>
              <a:rPr lang="es-ES" sz="5400" b="1" cap="none"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Le </a:t>
            </a:r>
            <a:r>
              <a:rPr lang="es-ES" sz="5400" b="1" cap="none" spc="100" dirty="0" err="1"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palais</a:t>
            </a:r>
            <a:r>
              <a:rPr lang="es-ES" sz="5400" b="1" cap="none"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 du Reichstag</a:t>
            </a:r>
            <a:endParaRPr lang="es-ES" sz="5400" b="1" cap="none"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Grp="1" noChangeAspect="1" noChangeArrowheads="1"/>
          </p:cNvPicPr>
          <p:nvPr>
            <p:ph idx="1"/>
          </p:nvPr>
        </p:nvPicPr>
        <p:blipFill>
          <a:blip r:embed="rId3" cstate="print"/>
          <a:srcRect/>
          <a:stretch>
            <a:fillRect/>
          </a:stretch>
        </p:blipFill>
        <p:spPr bwMode="auto">
          <a:xfrm>
            <a:off x="4788024" y="2348880"/>
            <a:ext cx="3936437" cy="2952328"/>
          </a:xfrm>
          <a:prstGeom prst="rect">
            <a:avLst/>
          </a:prstGeom>
          <a:ln>
            <a:noFill/>
          </a:ln>
          <a:effectLst>
            <a:outerShdw blurRad="292100" dist="139700" dir="2700000" algn="tl" rotWithShape="0">
              <a:srgbClr val="333333">
                <a:alpha val="65000"/>
              </a:srgbClr>
            </a:outerShdw>
          </a:effectLst>
        </p:spPr>
      </p:pic>
      <p:pic>
        <p:nvPicPr>
          <p:cNvPr id="1030" name="Picture 6"/>
          <p:cNvPicPr>
            <a:picLocks noChangeAspect="1" noChangeArrowheads="1"/>
          </p:cNvPicPr>
          <p:nvPr/>
        </p:nvPicPr>
        <p:blipFill>
          <a:blip r:embed="rId4" cstate="print"/>
          <a:srcRect/>
          <a:stretch>
            <a:fillRect/>
          </a:stretch>
        </p:blipFill>
        <p:spPr bwMode="auto">
          <a:xfrm>
            <a:off x="395536" y="260648"/>
            <a:ext cx="3552395" cy="2664296"/>
          </a:xfrm>
          <a:prstGeom prst="rect">
            <a:avLst/>
          </a:prstGeom>
          <a:ln>
            <a:noFill/>
          </a:ln>
          <a:effectLst>
            <a:outerShdw blurRad="190500" algn="tl" rotWithShape="0">
              <a:srgbClr val="000000">
                <a:alpha val="70000"/>
              </a:srgbClr>
            </a:outerShdw>
          </a:effectLst>
        </p:spPr>
      </p:pic>
      <p:sp>
        <p:nvSpPr>
          <p:cNvPr id="10" name="9 CuadroTexto"/>
          <p:cNvSpPr txBox="1"/>
          <p:nvPr/>
        </p:nvSpPr>
        <p:spPr>
          <a:xfrm>
            <a:off x="4355976" y="1484784"/>
            <a:ext cx="2088232" cy="646331"/>
          </a:xfrm>
          <a:prstGeom prst="rect">
            <a:avLst/>
          </a:prstGeom>
          <a:noFill/>
        </p:spPr>
        <p:txBody>
          <a:bodyPr wrap="square" rtlCol="0">
            <a:spAutoFit/>
          </a:bodyPr>
          <a:lstStyle/>
          <a:p>
            <a:r>
              <a:rPr lang="es-ES" dirty="0" smtClean="0"/>
              <a:t>“EL PUEBLO ALEMÁN”</a:t>
            </a:r>
            <a:endParaRPr lang="es-ES" dirty="0"/>
          </a:p>
        </p:txBody>
      </p:sp>
      <p:cxnSp>
        <p:nvCxnSpPr>
          <p:cNvPr id="12" name="11 Conector recto de flecha"/>
          <p:cNvCxnSpPr>
            <a:stCxn id="10" idx="1"/>
          </p:cNvCxnSpPr>
          <p:nvPr/>
        </p:nvCxnSpPr>
        <p:spPr>
          <a:xfrm rot="10800000" flipV="1">
            <a:off x="3923928" y="1807950"/>
            <a:ext cx="432048" cy="18089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6 Rectángulo"/>
          <p:cNvSpPr/>
          <p:nvPr/>
        </p:nvSpPr>
        <p:spPr>
          <a:xfrm>
            <a:off x="539552" y="3212976"/>
            <a:ext cx="3744416" cy="3416320"/>
          </a:xfrm>
          <a:prstGeom prst="rect">
            <a:avLst/>
          </a:prstGeom>
        </p:spPr>
        <p:txBody>
          <a:bodyPr wrap="square">
            <a:spAutoFit/>
          </a:bodyPr>
          <a:lstStyle/>
          <a:p>
            <a:pPr>
              <a:buNone/>
            </a:pPr>
            <a:r>
              <a:rPr lang="fr-FR" sz="2400" dirty="0" smtClean="0">
                <a:solidFill>
                  <a:schemeClr val="bg1"/>
                </a:solidFill>
              </a:rPr>
              <a:t>Le bâtiment du Reichstag a conservé son style néo-classique monumental, caractéristique de l’époque de sa construction. Sa particularité est la coupole de verre qui le domine et qui diffuse la lumière à l’intérieur du bâtiment. </a:t>
            </a:r>
            <a:endParaRPr lang="es-ES" sz="2400" dirty="0">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3" cstate="print"/>
          <a:srcRect/>
          <a:stretch>
            <a:fillRect/>
          </a:stretch>
        </p:blipFill>
        <p:spPr bwMode="auto">
          <a:xfrm>
            <a:off x="4427984" y="476672"/>
            <a:ext cx="3910770" cy="26642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2"/>
          <p:cNvPicPr>
            <a:picLocks noChangeAspect="1" noChangeArrowheads="1"/>
          </p:cNvPicPr>
          <p:nvPr/>
        </p:nvPicPr>
        <p:blipFill>
          <a:blip r:embed="rId4" cstate="print"/>
          <a:srcRect/>
          <a:stretch>
            <a:fillRect/>
          </a:stretch>
        </p:blipFill>
        <p:spPr bwMode="auto">
          <a:xfrm>
            <a:off x="395536" y="332656"/>
            <a:ext cx="3278937" cy="2160240"/>
          </a:xfrm>
          <a:prstGeom prst="ellipse">
            <a:avLst/>
          </a:prstGeom>
          <a:ln>
            <a:noFill/>
          </a:ln>
          <a:effectLst>
            <a:softEdge rad="112500"/>
          </a:effectLst>
        </p:spPr>
      </p:pic>
      <p:pic>
        <p:nvPicPr>
          <p:cNvPr id="6" name="Picture 5"/>
          <p:cNvPicPr>
            <a:picLocks noChangeAspect="1" noChangeArrowheads="1"/>
          </p:cNvPicPr>
          <p:nvPr/>
        </p:nvPicPr>
        <p:blipFill>
          <a:blip r:embed="rId5" cstate="print"/>
          <a:srcRect/>
          <a:stretch>
            <a:fillRect/>
          </a:stretch>
        </p:blipFill>
        <p:spPr bwMode="auto">
          <a:xfrm>
            <a:off x="539552" y="3284984"/>
            <a:ext cx="3401229" cy="266429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8" name="7 Rectángulo"/>
          <p:cNvSpPr/>
          <p:nvPr/>
        </p:nvSpPr>
        <p:spPr>
          <a:xfrm>
            <a:off x="4211960" y="3429000"/>
            <a:ext cx="4824536" cy="3231654"/>
          </a:xfrm>
          <a:prstGeom prst="rect">
            <a:avLst/>
          </a:prstGeom>
        </p:spPr>
        <p:txBody>
          <a:bodyPr wrap="square">
            <a:spAutoFit/>
          </a:bodyPr>
          <a:lstStyle/>
          <a:p>
            <a:r>
              <a:rPr lang="fr-FR" sz="2400" dirty="0" smtClean="0">
                <a:solidFill>
                  <a:schemeClr val="bg1"/>
                </a:solidFill>
              </a:rPr>
              <a:t>Entre 1994 et 1999, l’architecte Norman Forster remania le bâtiment et lui ajouta le dôme que l’on peut admirer aujourd’hui. En 1994, avant le début des travaux, le Reichstag fut le théâtre d’une performance artistique majeure en Europe.</a:t>
            </a:r>
            <a:r>
              <a:rPr lang="fr-FR" dirty="0" smtClean="0"/>
              <a:t/>
            </a:r>
            <a:br>
              <a:rPr lang="fr-FR" dirty="0" smtClean="0"/>
            </a:br>
            <a:r>
              <a:rPr lang="fr-FR" dirty="0" smtClean="0"/>
              <a:t/>
            </a:r>
            <a:br>
              <a:rPr lang="fr-FR" dirty="0" smtClean="0"/>
            </a:br>
            <a:endParaRPr lang="fr-BE"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3" cstate="print"/>
          <a:srcRect/>
          <a:stretch>
            <a:fillRect/>
          </a:stretch>
        </p:blipFill>
        <p:spPr bwMode="auto">
          <a:xfrm>
            <a:off x="1475656" y="3789040"/>
            <a:ext cx="3528392" cy="2765496"/>
          </a:xfrm>
          <a:prstGeom prst="rect">
            <a:avLst/>
          </a:prstGeom>
          <a:ln>
            <a:noFill/>
          </a:ln>
          <a:effectLst>
            <a:outerShdw blurRad="292100" dist="139700" dir="2700000" algn="tl" rotWithShape="0">
              <a:srgbClr val="333333">
                <a:alpha val="65000"/>
              </a:srgbClr>
            </a:outerShdw>
          </a:effectLst>
        </p:spPr>
      </p:pic>
      <p:pic>
        <p:nvPicPr>
          <p:cNvPr id="4101" name="Picture 5"/>
          <p:cNvPicPr>
            <a:picLocks noChangeAspect="1" noChangeArrowheads="1"/>
          </p:cNvPicPr>
          <p:nvPr/>
        </p:nvPicPr>
        <p:blipFill>
          <a:blip r:embed="rId4" cstate="print"/>
          <a:srcRect/>
          <a:stretch>
            <a:fillRect/>
          </a:stretch>
        </p:blipFill>
        <p:spPr bwMode="auto">
          <a:xfrm>
            <a:off x="323528" y="476672"/>
            <a:ext cx="3747313" cy="281329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8" name="2 Marcador de contenido"/>
          <p:cNvSpPr>
            <a:spLocks noGrp="1"/>
          </p:cNvSpPr>
          <p:nvPr>
            <p:ph idx="1"/>
          </p:nvPr>
        </p:nvSpPr>
        <p:spPr>
          <a:xfrm>
            <a:off x="5364088" y="476672"/>
            <a:ext cx="2736304" cy="5760640"/>
          </a:xfrm>
        </p:spPr>
        <p:txBody>
          <a:bodyPr>
            <a:noAutofit/>
          </a:bodyPr>
          <a:lstStyle/>
          <a:p>
            <a:pPr algn="ctr">
              <a:buNone/>
            </a:pPr>
            <a:r>
              <a:rPr lang="fr-FR" b="1" dirty="0" smtClean="0">
                <a:solidFill>
                  <a:schemeClr val="accent1">
                    <a:lumMod val="50000"/>
                  </a:schemeClr>
                </a:solidFill>
              </a:rPr>
              <a:t>      Le château de Bellevue </a:t>
            </a:r>
            <a:r>
              <a:rPr lang="fr-FR" sz="2400" dirty="0" smtClean="0">
                <a:solidFill>
                  <a:schemeClr val="bg1"/>
                </a:solidFill>
              </a:rPr>
              <a:t>est aujourd'hui la résidence officielle du président de la République fédérale d'Allemagne.</a:t>
            </a:r>
          </a:p>
          <a:p>
            <a:pPr algn="ctr">
              <a:buNone/>
            </a:pPr>
            <a:r>
              <a:rPr lang="fr-FR" sz="2400" dirty="0" smtClean="0">
                <a:solidFill>
                  <a:schemeClr val="bg1"/>
                </a:solidFill>
              </a:rPr>
              <a:t>       Il fut construit en 1785 par l'architecte </a:t>
            </a:r>
            <a:r>
              <a:rPr lang="fr-FR" sz="2400" dirty="0" err="1" smtClean="0">
                <a:solidFill>
                  <a:schemeClr val="bg1"/>
                </a:solidFill>
              </a:rPr>
              <a:t>Philipp</a:t>
            </a:r>
            <a:r>
              <a:rPr lang="fr-FR" sz="2400" dirty="0" smtClean="0">
                <a:solidFill>
                  <a:schemeClr val="bg1"/>
                </a:solidFill>
              </a:rPr>
              <a:t> Daniel </a:t>
            </a:r>
            <a:r>
              <a:rPr lang="fr-FR" sz="2400" dirty="0" err="1" smtClean="0">
                <a:solidFill>
                  <a:schemeClr val="bg1"/>
                </a:solidFill>
              </a:rPr>
              <a:t>Boumann</a:t>
            </a:r>
            <a:endParaRPr lang="fr-FR" sz="2400" dirty="0" smtClean="0">
              <a:solidFill>
                <a:schemeClr val="bg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Grp="1" noChangeAspect="1" noChangeArrowheads="1"/>
          </p:cNvPicPr>
          <p:nvPr>
            <p:ph idx="1"/>
          </p:nvPr>
        </p:nvPicPr>
        <p:blipFill>
          <a:blip r:embed="rId3" cstate="print"/>
          <a:srcRect/>
          <a:stretch>
            <a:fillRect/>
          </a:stretch>
        </p:blipFill>
        <p:spPr bwMode="auto">
          <a:xfrm>
            <a:off x="4139952" y="260648"/>
            <a:ext cx="4680520" cy="3744416"/>
          </a:xfrm>
          <a:prstGeom prst="rect">
            <a:avLst/>
          </a:prstGeom>
          <a:noFill/>
          <a:ln w="9525">
            <a:noFill/>
            <a:miter lim="800000"/>
            <a:headEnd/>
            <a:tailEnd/>
          </a:ln>
        </p:spPr>
      </p:pic>
      <p:pic>
        <p:nvPicPr>
          <p:cNvPr id="5" name="Picture 2"/>
          <p:cNvPicPr>
            <a:picLocks noChangeAspect="1" noChangeArrowheads="1"/>
          </p:cNvPicPr>
          <p:nvPr/>
        </p:nvPicPr>
        <p:blipFill>
          <a:blip r:embed="rId4" cstate="print"/>
          <a:srcRect/>
          <a:stretch>
            <a:fillRect/>
          </a:stretch>
        </p:blipFill>
        <p:spPr bwMode="auto">
          <a:xfrm>
            <a:off x="3995936" y="4437112"/>
            <a:ext cx="3744416" cy="1747882"/>
          </a:xfrm>
          <a:prstGeom prst="rect">
            <a:avLst/>
          </a:prstGeom>
          <a:noFill/>
          <a:ln w="9525">
            <a:noFill/>
            <a:miter lim="800000"/>
            <a:headEnd/>
            <a:tailEnd/>
          </a:ln>
        </p:spPr>
      </p:pic>
      <p:sp>
        <p:nvSpPr>
          <p:cNvPr id="6" name="5 Rectángulo"/>
          <p:cNvSpPr/>
          <p:nvPr/>
        </p:nvSpPr>
        <p:spPr>
          <a:xfrm>
            <a:off x="395536" y="764704"/>
            <a:ext cx="2952328" cy="4832092"/>
          </a:xfrm>
          <a:prstGeom prst="rect">
            <a:avLst/>
          </a:prstGeom>
        </p:spPr>
        <p:txBody>
          <a:bodyPr wrap="square">
            <a:spAutoFit/>
          </a:bodyPr>
          <a:lstStyle/>
          <a:p>
            <a:r>
              <a:rPr lang="fr-FR" sz="2800" dirty="0" smtClean="0">
                <a:solidFill>
                  <a:schemeClr val="bg1"/>
                </a:solidFill>
              </a:rPr>
              <a:t>Le château est adjoint d'un parc de vingt hectares dont la partie ouest est dessinée à l'anglaise. Il fut le premier bâtiment de style néo-classique à être construit dans le royaume de Prusse</a:t>
            </a:r>
            <a:endParaRPr lang="fr-BE" sz="2800" dirty="0">
              <a:solidFill>
                <a:schemeClr val="bg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580112" y="548680"/>
            <a:ext cx="3024336" cy="4525963"/>
          </a:xfrm>
        </p:spPr>
        <p:txBody>
          <a:bodyPr>
            <a:normAutofit fontScale="55000" lnSpcReduction="20000"/>
          </a:bodyPr>
          <a:lstStyle/>
          <a:p>
            <a:pPr algn="ctr">
              <a:buNone/>
            </a:pPr>
            <a:r>
              <a:rPr lang="fr-FR" b="1" dirty="0" smtClean="0">
                <a:solidFill>
                  <a:schemeClr val="bg1"/>
                </a:solidFill>
              </a:rPr>
              <a:t>    </a:t>
            </a:r>
            <a:r>
              <a:rPr lang="fr-FR" sz="7300" b="1" dirty="0" err="1" smtClean="0">
                <a:solidFill>
                  <a:schemeClr val="accent1">
                    <a:lumMod val="50000"/>
                  </a:schemeClr>
                </a:solidFill>
              </a:rPr>
              <a:t>Tiergarten</a:t>
            </a:r>
            <a:r>
              <a:rPr lang="fr-FR" sz="7300" b="1" dirty="0" smtClean="0">
                <a:solidFill>
                  <a:schemeClr val="accent1">
                    <a:lumMod val="50000"/>
                  </a:schemeClr>
                </a:solidFill>
              </a:rPr>
              <a:t> </a:t>
            </a:r>
            <a:r>
              <a:rPr lang="fr-FR" sz="4500" dirty="0" smtClean="0">
                <a:solidFill>
                  <a:schemeClr val="bg1"/>
                </a:solidFill>
              </a:rPr>
              <a:t>est le nom d'un grand parc au centre de Berlin, un des plus grands espaces verts au centre de la capitale allemande, long de 3 kilomètres sur un kilomètre de large. C'est le plus ancien parc de la ville. </a:t>
            </a:r>
            <a:endParaRPr lang="fr-FR" dirty="0" smtClean="0">
              <a:solidFill>
                <a:schemeClr val="bg1"/>
              </a:solidFill>
            </a:endParaRPr>
          </a:p>
        </p:txBody>
      </p:sp>
      <p:pic>
        <p:nvPicPr>
          <p:cNvPr id="4" name="Picture 3"/>
          <p:cNvPicPr>
            <a:picLocks noChangeAspect="1" noChangeArrowheads="1"/>
          </p:cNvPicPr>
          <p:nvPr/>
        </p:nvPicPr>
        <p:blipFill>
          <a:blip r:embed="rId3" cstate="print"/>
          <a:srcRect/>
          <a:stretch>
            <a:fillRect/>
          </a:stretch>
        </p:blipFill>
        <p:spPr bwMode="auto">
          <a:xfrm>
            <a:off x="1259632" y="3212976"/>
            <a:ext cx="4296477" cy="32223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5"/>
          <p:cNvPicPr>
            <a:picLocks noChangeAspect="1" noChangeArrowheads="1"/>
          </p:cNvPicPr>
          <p:nvPr/>
        </p:nvPicPr>
        <p:blipFill>
          <a:blip r:embed="rId4" cstate="print"/>
          <a:srcRect/>
          <a:stretch>
            <a:fillRect/>
          </a:stretch>
        </p:blipFill>
        <p:spPr bwMode="auto">
          <a:xfrm>
            <a:off x="539552" y="260648"/>
            <a:ext cx="3384376" cy="242321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234</TotalTime>
  <Words>367</Words>
  <Application>Microsoft Office PowerPoint</Application>
  <PresentationFormat>Presentación en pantalla (4:3)</PresentationFormat>
  <Paragraphs>34</Paragraphs>
  <Slides>10</Slides>
  <Notes>10</Notes>
  <HiddenSlides>0</HiddenSlides>
  <MMClips>0</MMClips>
  <ScaleCrop>false</ScaleCrop>
  <HeadingPairs>
    <vt:vector size="4" baseType="variant">
      <vt:variant>
        <vt:lpstr>Tema</vt:lpstr>
      </vt:variant>
      <vt:variant>
        <vt:i4>1</vt:i4>
      </vt:variant>
      <vt:variant>
        <vt:lpstr>Títulos de diapositiva</vt:lpstr>
      </vt:variant>
      <vt:variant>
        <vt:i4>10</vt:i4>
      </vt:variant>
    </vt:vector>
  </HeadingPairs>
  <TitlesOfParts>
    <vt:vector size="11" baseType="lpstr">
      <vt:lpstr>Tema de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COLONNE DE LA VICTOIRE</dc:title>
  <dc:creator>javier</dc:creator>
  <cp:lastModifiedBy> </cp:lastModifiedBy>
  <cp:revision>22</cp:revision>
  <dcterms:created xsi:type="dcterms:W3CDTF">2011-03-31T15:47:19Z</dcterms:created>
  <dcterms:modified xsi:type="dcterms:W3CDTF">2011-04-11T21:51:22Z</dcterms:modified>
</cp:coreProperties>
</file>